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076138122" r:id="rId2"/>
    <p:sldId id="2076137484" r:id="rId3"/>
    <p:sldId id="1736" r:id="rId4"/>
    <p:sldId id="2076138120" r:id="rId5"/>
    <p:sldId id="2076138100" r:id="rId6"/>
    <p:sldId id="2076138107" r:id="rId7"/>
    <p:sldId id="2076138110" r:id="rId8"/>
    <p:sldId id="2076138114" r:id="rId9"/>
    <p:sldId id="2076138117" r:id="rId10"/>
    <p:sldId id="2076138119" r:id="rId11"/>
    <p:sldId id="2076138118" r:id="rId12"/>
    <p:sldId id="2076138124" r:id="rId13"/>
    <p:sldId id="2076138121" r:id="rId14"/>
    <p:sldId id="9815" r:id="rId15"/>
    <p:sldId id="2076138126" r:id="rId16"/>
    <p:sldId id="2076137487" r:id="rId17"/>
    <p:sldId id="207613812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attached Disks" id="{FC2328D8-7C83-4EDB-8BEE-A7400E46BCED}">
          <p14:sldIdLst>
            <p14:sldId id="2076138122"/>
            <p14:sldId id="2076137484"/>
            <p14:sldId id="1736"/>
            <p14:sldId id="2076138120"/>
          </p14:sldIdLst>
        </p14:section>
        <p14:section name="Decision Tree" id="{969548AF-7521-40D5-9F5E-2AAB3ED6DD8C}">
          <p14:sldIdLst>
            <p14:sldId id="2076138100"/>
            <p14:sldId id="2076138107"/>
            <p14:sldId id="2076138110"/>
            <p14:sldId id="2076138114"/>
            <p14:sldId id="2076138117"/>
            <p14:sldId id="2076138119"/>
            <p14:sldId id="2076138118"/>
            <p14:sldId id="2076138124"/>
            <p14:sldId id="2076138121"/>
            <p14:sldId id="9815"/>
            <p14:sldId id="2076138126"/>
            <p14:sldId id="2076137487"/>
            <p14:sldId id="20761381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74266" autoAdjust="0"/>
  </p:normalViewPr>
  <p:slideViewPr>
    <p:cSldViewPr snapToGrid="0" snapToObjects="1">
      <p:cViewPr varScale="1">
        <p:scale>
          <a:sx n="114" d="100"/>
          <a:sy n="114" d="100"/>
        </p:scale>
        <p:origin x="300" y="10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3:26.410"/>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4168 112,'-67'0,"-5"0,32 0,-7 0,-5 0,-4 0,0 0,-15 0,6 0,-8 0,8 0,-6 0,14 0,-14 0,15 0,-7-6,9 5,-1-11,9 10,-7-10,14 11,-6-6,8 2,-1 4,8-5,-6 6,11 0,-10 0,4-6,0 5,-5-5,12 1,-12 4,12-9,-6 9,1-4,5-1,-5 5,-11-4,13 5,-12 0,10 0,4 0,-10 0,10 0,-10 0,10 0,-10 0,10-5,-10 4,4-4,0 5,-5 0,5 0,-19 0,-3 0,-1 0,0 0,4 0,19 0,-5 0,12 0,-12 0,12 0,-6 0,1 0,5 0,-6 0,1 5,5-3,-6 3,1-5,5 0,-12 0,12 0,-6 5,-9-4,6 4,-8-5,5 6,11-5,-10 5,10-1,-11-4,6 4,-8 1,1-5,6 4,-5-5,5 0,0 6,-4-5,10 4,-4-5,0 5,4-3,-4 3,6 0,-9-4,6 5,-7-1,11-4,-6 4,0 0,5-4,-8 4,3 0,4-4,-11 4,17-5,-14 0,6 0,-4 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3:44.85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169 0,'0'89,"0"-4,0-30,0 19,0 2,0-25,0 1,0 35,0 0,0 3,0-34,0-1,0 22,-4-10,0-1,2 6,-1-22,-1 4,3 4,2 1,-1-4,0 0,0-5,0 1,0 5,0-1,0 24,0-28,0 3,0-1,0-1,0 45,0-2,0-3,0-16,0 6,0-17,0 6,0-15,0 7,0-9,0 0,0 0,0 0,0 0,0 0,0 0,0-7,0 5,0-5,0 7,0 0,0 0,0-7,0 13,0-12,0 14,0-7,0 7,0-6,0 7,0-9,0 0,0 0,0 0,0-7,0 5,0-13,0 6,0-8,0 17,0-13,5 6,-4-11,4-12,-5 12,0-12,0 5,0 4,0-8,0 8,0-12,0 5,5-1,0 0,9 2,-7-5,1 3,-8 8,0-8,0 2,0 3,0-7,0 9,0-6,-4-4,3 4,-4-1,5 5,0-5,0 1,0 0,0 1,-51-62,21 18,-42-45,50 43,5 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8:14.39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4168 112,'-67'0,"-5"0,32 0,-7 0,-5 0,-4 0,0 0,-15 0,6 0,-8 0,8 0,-6 0,14 0,-14 0,15 0,-7-6,9 5,-1-11,9 10,-7-10,14 11,-6-6,8 2,-1 4,8-5,-6 6,11 0,-10 0,4-6,0 5,-5-5,12 1,-12 4,12-9,-6 9,1-4,5-1,-5 5,-11-4,13 5,-12 0,10 0,4 0,-10 0,10 0,-10 0,10 0,-10 0,10-5,-10 4,4-4,0 5,-5 0,5 0,-19 0,-3 0,-1 0,0 0,4 0,19 0,-5 0,12 0,-12 0,12 0,-6 0,1 0,5 0,-6 0,1 5,5-3,-6 3,1-5,5 0,-12 0,12 0,-6 5,-9-4,6 4,-8-5,5 6,11-5,-10 5,10-1,-11-4,6 4,-8 1,1-5,6 4,-5-5,5 0,0 6,-4-5,10 4,-4-5,0 5,4-3,-4 3,6 0,-9-4,6 5,-7-1,11-4,-6 4,0 0,5-4,-8 4,3 0,4-4,-11 4,17-5,-14 0,6 0,-4 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4:14.394"/>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142 1,'0'87,"0"-13,0-22,0 3,0 1,0 15,0-6,0 0,0 6,0-7,0 10,0 19,0-6,0 0,0-24,0-2,0 7,0-2,0 2,0 11,-7-22,-1 2,4 38,-4-44,1-1,7 33,0 6,0-15,0 16,-7 3,5-16,-2-18,0 1,4 20,-3-29,0 1,1 38,-12-7,6 9,-1-9,-5 7,12-16,-5-2,0-3,6-7,-6 1,7-2,0-1,-6-5,5 5,-5 1,6-7,0 15,0-15,0-1,0-3,0-13,0 23,0-21,0 13,0-17,0 0,0 0,0 0,0 1,0-1,0 0,0 0,5 0,-4-6,5-2,-1-6,-4 4,9-4,-5 7,5-9,0 9,1-7,-6 10,0-9,0 5,-4 4,9-14,-9 16,8-14,-4 5,1 1,-2-5,-4 13,0-15,0 11,0-6,0-1,4 8,-25-111,19 68,-21-81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4:42.13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14 1,'0'91,"0"0,0 1,0-1,0 1,-1 8,-1 1,1-10,-1-20,1 7,-5-24,6-7,0 5,0-5,0-1,0 7,0-14,0 13,0-5,0-1,0-1,0-8,0 0,0-6,0-2,0-7,0 4,0 0,0 0,0 4,0-9,0 8,4-4,-3 0,3 5,-4-7,0 10,0-8,0 4,0-2,0-4,0 7,0-4,0 1,0 2,0-8,0 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16T02:29:23.81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169 0,'0'89,"0"-4,0-30,0 19,0 2,0-25,0 1,0 35,0 0,0 3,0-34,0-1,0 22,-4-10,0-1,2 6,-1-22,-1 4,3 4,2 1,-1-4,0 0,0-5,0 1,0 5,0-1,0 24,0-28,0 3,0-1,0-1,0 45,0-2,0-3,0-16,0 6,0-17,0 6,0-15,0 7,0-9,0 0,0 0,0 0,0 0,0 0,0 0,0-7,0 5,0-5,0 7,0 0,0 0,0-7,0 13,0-12,0 14,0-7,0 7,0-6,0 7,0-9,0 0,0 0,0 0,0-7,0 5,0-13,0 6,0-8,0 17,0-13,5 6,-4-11,4-12,-5 12,0-12,0 5,0 4,0-8,0 8,0-12,0 5,5-1,0 0,9 2,-7-5,1 3,-8 8,0-8,0 2,0 3,0-7,0 9,0-6,-4-4,3 4,-4-1,5 5,0-5,0 1,0 0,0 1,-51-62,21 18,-42-45,50 43,5 13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84084-05E2-C747-B77C-A471913E37A9}" type="datetimeFigureOut">
              <a:rPr lang="en-US" smtClean="0"/>
              <a:t>2/17/2021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9F9E0-BCB8-E24E-A1E9-51E289344745}" type="slidenum">
              <a:rPr lang="en-US" smtClean="0"/>
              <a:t>‹#›</a:t>
            </a:fld>
            <a:endParaRPr lang="en-US"/>
          </a:p>
        </p:txBody>
      </p:sp>
    </p:spTree>
    <p:extLst>
      <p:ext uri="{BB962C8B-B14F-4D97-AF65-F5344CB8AC3E}">
        <p14:creationId xmlns:p14="http://schemas.microsoft.com/office/powerpoint/2010/main" val="204182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Internally at Microsoft, how we saved on our costs were to look into 3 main focus areas, and those were:</a:t>
            </a:r>
          </a:p>
          <a:p>
            <a:endParaRPr lang="en-US" dirty="0"/>
          </a:p>
          <a:p>
            <a:pPr marL="228600" indent="-228600">
              <a:buAutoNum type="arabicParenR"/>
            </a:pPr>
            <a:r>
              <a:rPr lang="en-US" dirty="0"/>
              <a:t>Waste: identify and remove all the waste in the environment</a:t>
            </a:r>
          </a:p>
          <a:p>
            <a:pPr marL="228600" indent="-228600">
              <a:buAutoNum type="arabicParenR"/>
            </a:pPr>
            <a:r>
              <a:rPr lang="en-US" dirty="0"/>
              <a:t>Move as many of our workloads up the Azure stack as possible, taking advantage of PaaS related services wherever possible</a:t>
            </a:r>
          </a:p>
          <a:p>
            <a:pPr marL="228600" indent="-228600">
              <a:buAutoNum type="arabicParenR"/>
            </a:pPr>
            <a:r>
              <a:rPr lang="en-US" dirty="0"/>
              <a:t>And finally, to shut down old non-relevant applications and services and migrate them / engineer for the cloud…..</a:t>
            </a:r>
            <a:r>
              <a:rPr lang="en-US" dirty="0" err="1"/>
              <a:t>ie</a:t>
            </a:r>
            <a:r>
              <a:rPr lang="en-US" dirty="0"/>
              <a:t>, moving to Serverless computing instead, and removing all requirements for traditional hardware (or what we call “traditional IT”)….</a:t>
            </a:r>
          </a:p>
          <a:p>
            <a:pPr marL="685800" lvl="1" indent="-228600">
              <a:buAutoNum type="arabicParenR"/>
            </a:pPr>
            <a:r>
              <a:rPr lang="en-US" dirty="0"/>
              <a:t>If you noticed (or remember) we changed our name to Core Service Engineering, there is no more IT at Microsoft…..and by changing our name to Engineering, we now Engineer for the cloud…changing the mindset, the way we develop and supply our services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Light" panose="020B0502040204020203" pitchFamily="34" charset="0"/>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Light"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2/17/2021 12:12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Light"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Light" panose="020B0502040204020203" pitchFamily="34" charset="0"/>
            </a:endParaRPr>
          </a:p>
        </p:txBody>
      </p:sp>
    </p:spTree>
    <p:extLst>
      <p:ext uri="{BB962C8B-B14F-4D97-AF65-F5344CB8AC3E}">
        <p14:creationId xmlns:p14="http://schemas.microsoft.com/office/powerpoint/2010/main" val="2097109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Another great way to cost optimize that Maersk talked about is re-architecting your workload. </a:t>
            </a:r>
            <a:r>
              <a:rPr lang="en-US" sz="1800">
                <a:effectLst/>
                <a:latin typeface="Calibri" panose="020F0502020204030204" pitchFamily="34" charset="0"/>
                <a:ea typeface="Times New Roman" panose="02020603050405020304" pitchFamily="18" charset="0"/>
              </a:rPr>
              <a:t>As your environment changes, so should your cloud. Here’s an example of the kind of guidance we provide to help you make strong architectural decisions. Compute is a particularly important area to get right because it drives a lot of your workload costs and architectural decisions. For example, let’s say you’re doing a lift and shift, it can’t really be containerized, and it’s a web app. Well, then App Service is probably the right choice. We’ll provide a link to where you can find this guidance later 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2/17/2021 12:12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11544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Another great way to cost optimize that Maersk talked about is re-architecting your workload. </a:t>
            </a:r>
            <a:r>
              <a:rPr lang="en-US" sz="1800">
                <a:effectLst/>
                <a:latin typeface="Calibri" panose="020F0502020204030204" pitchFamily="34" charset="0"/>
                <a:ea typeface="Times New Roman" panose="02020603050405020304" pitchFamily="18" charset="0"/>
              </a:rPr>
              <a:t>As your environment changes, so should your cloud. Here’s an example of the kind of guidance we provide to help you make strong architectural decisions. Compute is a particularly important area to get right because it drives a lot of your workload costs and architectural decisions. For example, let’s say you’re doing a lift and shift, it can’t really be containerized, and it’s a web app. Well, then App Service is probably the right choice. We’ll provide a link to where you can find this guidance later 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2/17/2021 12:12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951230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Another great way to cost optimize that Maersk talked about is re-architecting your workload. </a:t>
            </a:r>
            <a:r>
              <a:rPr lang="en-US" sz="1800">
                <a:effectLst/>
                <a:latin typeface="Calibri" panose="020F0502020204030204" pitchFamily="34" charset="0"/>
                <a:ea typeface="Times New Roman" panose="02020603050405020304" pitchFamily="18" charset="0"/>
              </a:rPr>
              <a:t>As your environment changes, so should your cloud. Here’s an example of the kind of guidance we provide to help you make strong architectural decisions. Compute is a particularly important area to get right because it drives a lot of your workload costs and architectural decisions. For example, let’s say you’re doing a lift and shift, it can’t really be containerized, and it’s a web app. Well, then App Service is probably the right choice. We’ll provide a link to where you can find this guidance later 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2/17/2021 12:12</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5735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dirty="0">
                <a:solidFill>
                  <a:srgbClr val="E3E3E3"/>
                </a:solidFill>
                <a:effectLst/>
                <a:latin typeface="Segoe UI" panose="020B0502040204020203" pitchFamily="34" charset="0"/>
              </a:rPr>
              <a:t>Azure Migrate recommends a VM size and cost estimates for VMs in the assessment.</a:t>
            </a:r>
          </a:p>
          <a:p>
            <a:pPr algn="l">
              <a:buFont typeface="Arial" panose="020B0604020202020204" pitchFamily="34" charset="0"/>
              <a:buChar char="•"/>
            </a:pPr>
            <a:r>
              <a:rPr lang="en-US" b="1" i="0" dirty="0">
                <a:solidFill>
                  <a:srgbClr val="E3E3E3"/>
                </a:solidFill>
                <a:effectLst/>
                <a:latin typeface="Segoe UI" panose="020B0502040204020203" pitchFamily="34" charset="0"/>
              </a:rPr>
              <a:t>Ready with conditions</a:t>
            </a:r>
            <a:r>
              <a:rPr lang="en-US" b="0" i="0" dirty="0">
                <a:solidFill>
                  <a:srgbClr val="E3E3E3"/>
                </a:solidFill>
                <a:effectLst/>
                <a:latin typeface="Segoe UI" panose="020B0502040204020203" pitchFamily="34" charset="0"/>
              </a:rPr>
              <a:t>: Shows issues and suggested remediation.</a:t>
            </a:r>
          </a:p>
          <a:p>
            <a:pPr algn="l">
              <a:buFont typeface="Arial" panose="020B0604020202020204" pitchFamily="34" charset="0"/>
              <a:buChar char="•"/>
            </a:pPr>
            <a:r>
              <a:rPr lang="en-US" b="1" i="0" dirty="0">
                <a:solidFill>
                  <a:srgbClr val="E3E3E3"/>
                </a:solidFill>
                <a:effectLst/>
                <a:latin typeface="Segoe UI" panose="020B0502040204020203" pitchFamily="34" charset="0"/>
              </a:rPr>
              <a:t>Not ready for Azure</a:t>
            </a:r>
            <a:r>
              <a:rPr lang="en-US" b="0" i="0" dirty="0">
                <a:solidFill>
                  <a:srgbClr val="E3E3E3"/>
                </a:solidFill>
                <a:effectLst/>
                <a:latin typeface="Segoe UI" panose="020B0502040204020203" pitchFamily="34" charset="0"/>
              </a:rPr>
              <a:t>: Shows issues and suggested remediation.</a:t>
            </a:r>
          </a:p>
          <a:p>
            <a:pPr algn="l">
              <a:buFont typeface="Arial" panose="020B0604020202020204" pitchFamily="34" charset="0"/>
              <a:buChar char="•"/>
            </a:pPr>
            <a:r>
              <a:rPr lang="en-US" b="1" i="0">
                <a:solidFill>
                  <a:srgbClr val="E3E3E3"/>
                </a:solidFill>
                <a:effectLst/>
                <a:latin typeface="Segoe UI" panose="020B0502040204020203" pitchFamily="34" charset="0"/>
              </a:rPr>
              <a:t>Readiness unknown</a:t>
            </a:r>
            <a:r>
              <a:rPr lang="en-US" b="0" i="0">
                <a:solidFill>
                  <a:srgbClr val="E3E3E3"/>
                </a:solidFill>
                <a:effectLst/>
                <a:latin typeface="Segoe UI" panose="020B0502040204020203" pitchFamily="34" charset="0"/>
              </a:rPr>
              <a:t>: Used when Azure Migrate can't assess readiness, due to data availability issues.</a:t>
            </a:r>
          </a:p>
          <a:p>
            <a:pPr algn="l"/>
            <a:r>
              <a:rPr lang="en-US" b="0" i="0">
                <a:solidFill>
                  <a:srgbClr val="E3E3E3"/>
                </a:solidFill>
                <a:effectLst/>
                <a:latin typeface="Segoe UI" panose="020B0502040204020203" pitchFamily="34" charset="0"/>
              </a:rPr>
              <a:t>Review </a:t>
            </a:r>
            <a:r>
              <a:rPr lang="en-US" b="0" i="0" dirty="0">
                <a:solidFill>
                  <a:srgbClr val="E3E3E3"/>
                </a:solidFill>
                <a:effectLst/>
                <a:latin typeface="Segoe UI" panose="020B0502040204020203" pitchFamily="34" charset="0"/>
              </a:rPr>
              <a:t>the monthly compute and storage costs. Costs are aggregated for all VMs in the assessed group.</a:t>
            </a:r>
          </a:p>
          <a:p>
            <a:pPr algn="l">
              <a:buFont typeface="Arial" panose="020B0604020202020204" pitchFamily="34" charset="0"/>
              <a:buChar char="•"/>
            </a:pPr>
            <a:r>
              <a:rPr lang="en-US" b="0" i="0" dirty="0">
                <a:solidFill>
                  <a:srgbClr val="E3E3E3"/>
                </a:solidFill>
                <a:effectLst/>
                <a:latin typeface="Segoe UI" panose="020B0502040204020203" pitchFamily="34" charset="0"/>
              </a:rPr>
              <a:t>Cost estimates are based on the size recommendations for a machine, and its disks and properties.</a:t>
            </a:r>
          </a:p>
          <a:p>
            <a:pPr algn="l">
              <a:buFont typeface="Arial" panose="020B0604020202020204" pitchFamily="34" charset="0"/>
              <a:buChar char="•"/>
            </a:pPr>
            <a:r>
              <a:rPr lang="en-US" b="0" i="0" dirty="0">
                <a:solidFill>
                  <a:srgbClr val="E3E3E3"/>
                </a:solidFill>
                <a:effectLst/>
                <a:latin typeface="Segoe UI" panose="020B0502040204020203" pitchFamily="34" charset="0"/>
              </a:rPr>
              <a:t>Estimated monthly costs for compute and storage are shown.</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cost estimation is for running the on-premises VMs as IaaS VMs. Azure Migrate Server Assessment doesn't consider PaaS or SaaS costs.</a:t>
            </a:r>
          </a:p>
          <a:p>
            <a:pPr algn="l">
              <a:buFont typeface="Arial" panose="020B0604020202020204" pitchFamily="34" charset="0"/>
              <a:buChar char="•"/>
            </a:pPr>
            <a:endParaRPr lang="en-US" b="0" i="0" dirty="0">
              <a:solidFill>
                <a:srgbClr val="E3E3E3"/>
              </a:solidFill>
              <a:effectLst/>
              <a:latin typeface="Segoe UI" panose="020B0502040204020203" pitchFamily="34" charset="0"/>
            </a:endParaRPr>
          </a:p>
          <a:p>
            <a:pPr algn="l">
              <a:buFont typeface="Arial" panose="020B0604020202020204" pitchFamily="34" charset="0"/>
              <a:buChar char="•"/>
            </a:pPr>
            <a:r>
              <a:rPr lang="en-US" b="0" i="0" dirty="0">
                <a:solidFill>
                  <a:srgbClr val="E3E3E3"/>
                </a:solidFill>
                <a:effectLst/>
                <a:latin typeface="Segoe UI" panose="020B0502040204020203" pitchFamily="34" charset="0"/>
              </a:rPr>
              <a:t>The confidence rating helps you estimate the reliability of the size recommendations provided by the assessment.</a:t>
            </a:r>
          </a:p>
          <a:p>
            <a:pPr algn="l">
              <a:buFont typeface="Arial" panose="020B0604020202020204" pitchFamily="34" charset="0"/>
              <a:buChar char="•"/>
            </a:pPr>
            <a:r>
              <a:rPr lang="en-US" b="0" i="0" dirty="0">
                <a:solidFill>
                  <a:srgbClr val="E3E3E3"/>
                </a:solidFill>
                <a:effectLst/>
                <a:latin typeface="Segoe UI" panose="020B0502040204020203" pitchFamily="34" charset="0"/>
              </a:rPr>
              <a:t>The confidence rating is based on the availability of data points needed to compute the assessment.</a:t>
            </a:r>
          </a:p>
          <a:p>
            <a:endParaRPr lang="en-US" dirty="0"/>
          </a:p>
        </p:txBody>
      </p:sp>
      <p:sp>
        <p:nvSpPr>
          <p:cNvPr id="4" name="Slide Number Placeholder 3"/>
          <p:cNvSpPr>
            <a:spLocks noGrp="1"/>
          </p:cNvSpPr>
          <p:nvPr>
            <p:ph type="sldNum" sz="quarter" idx="5"/>
          </p:nvPr>
        </p:nvSpPr>
        <p:spPr/>
        <p:txBody>
          <a:bodyPr/>
          <a:lstStyle/>
          <a:p>
            <a:fld id="{3D79F9E0-BCB8-E24E-A1E9-51E289344745}" type="slidenum">
              <a:rPr lang="en-US" smtClean="0"/>
              <a:t>12</a:t>
            </a:fld>
            <a:endParaRPr lang="en-US"/>
          </a:p>
        </p:txBody>
      </p:sp>
    </p:spTree>
    <p:extLst>
      <p:ext uri="{BB962C8B-B14F-4D97-AF65-F5344CB8AC3E}">
        <p14:creationId xmlns:p14="http://schemas.microsoft.com/office/powerpoint/2010/main" val="826838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3 slides are Optional – this is a section for those customers who do not have or have not created a rhythm of accountability with regards to Cost Optimization. This shows EXAMPLES of best practices we have adopted internally at Microsoft.</a:t>
            </a:r>
          </a:p>
          <a:p>
            <a:endParaRPr lang="en-US" dirty="0"/>
          </a:p>
          <a:p>
            <a:r>
              <a:rPr lang="en-US" dirty="0"/>
              <a:t>This slides reviews the “Wall of Fame” a best practice deployed in CSEO, where cost and optimization/modernization efforts were reviewed weekly at the Group level in what was known as a “Live Site Review” process.</a:t>
            </a:r>
          </a:p>
          <a:p>
            <a:endParaRPr lang="en-US" dirty="0"/>
          </a:p>
          <a:p>
            <a:r>
              <a:rPr lang="en-US" dirty="0"/>
              <a:t>This supported, and followed the Agile process – Sprints every 2 weeks, with a Sprint review, in that review cost optimization was added to ensure the group:</a:t>
            </a:r>
          </a:p>
          <a:p>
            <a:pPr marL="228600" indent="-228600">
              <a:buAutoNum type="arabicParenR"/>
            </a:pPr>
            <a:r>
              <a:rPr lang="en-US" dirty="0"/>
              <a:t>Drive towards the groups’ cost goals</a:t>
            </a:r>
          </a:p>
          <a:p>
            <a:pPr marL="228600" indent="-228600">
              <a:buAutoNum type="arabicParenR"/>
            </a:pPr>
            <a:r>
              <a:rPr lang="en-US" dirty="0"/>
              <a:t>to ensure the teams were maintaining sustainable practices</a:t>
            </a:r>
          </a:p>
          <a:p>
            <a:pPr marL="228600" indent="-228600">
              <a:buAutoNum type="arabicParenR"/>
            </a:pPr>
            <a:endParaRPr lang="en-US" dirty="0"/>
          </a:p>
          <a:p>
            <a:pPr marL="0" indent="0">
              <a:buNone/>
            </a:pPr>
            <a:r>
              <a:rPr lang="en-US" dirty="0"/>
              <a:t>This screenshot (an example of Contoso): shows how you can bring “Accountability” to the Cost / Optimization process by openly showing where teams are in their goals and celebrating those teams who are achieving (overachieving).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64037-8C49-4FE3-993B-C2E70EE2BB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880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22F7A-FB8D-F049-B521-56577F4B20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0FC9D8-4046-D54E-8D58-8042FF1FDE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28143A-AF29-B941-A5A7-FDBFF896C8D4}"/>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CEA4C151-D5D2-014F-8D33-2FE5CFAAD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4AFD53-0FCC-6042-A835-A77EA16609EA}"/>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4107896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CE884-7A43-2547-B0A7-F9BB8A2362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3A98F-7A9D-054A-8199-BD67B92D67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1F0E99-216F-1D43-A9A4-E431F498CE27}"/>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A08028C1-FEA9-1343-8330-393F0C23E0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EA3EC9-2297-1B46-9C85-4C789EA59A9D}"/>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2464383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6C7BED-7E6F-E94E-90FC-2AE8BD09AE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0E4521-2EEB-284A-8FF4-6DEAE2917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5E077-F2C9-9245-B27A-BC40D58CDAC1}"/>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6546EF0C-4E02-7140-A611-FB2BB6BE2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FBD89F-C0B1-B24E-9DAE-129BFDD3B7D8}"/>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3792056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9276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69046641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3890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C3FEE-D186-FF4F-AD64-B3092048DD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FDC25F-A08A-EC41-8B5F-6568CE48D28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B0A6F-BF8C-734A-BD81-2D77E7E9ED2B}"/>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0613FE3E-CF08-D94E-86D6-BD9D393ED0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6C7D4-19CB-D94B-8700-956F408540C8}"/>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649318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02C3-1368-7446-9003-06F6E5D110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407534-F6D0-A644-9FAB-7E0213932B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CB876-AF49-B145-B86E-D47D69DA249E}"/>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9CB4F0A6-76E9-C942-BA1D-A3A28A47B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454D-F6C2-8144-87D2-8391BB9DFEB0}"/>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310308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78F97-7D47-144A-9D19-35AAAFC3B7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0F3EB-AC1A-8B4B-B382-1C686B3C0F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9EE4F71-2D5B-1240-BCA5-A480921C9B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CD061C-0AD2-C742-ADAC-ACBCBB1461C2}"/>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6" name="Footer Placeholder 5">
            <a:extLst>
              <a:ext uri="{FF2B5EF4-FFF2-40B4-BE49-F238E27FC236}">
                <a16:creationId xmlns:a16="http://schemas.microsoft.com/office/drawing/2014/main" id="{E6715330-C309-7243-B9F4-806D110976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1A7D10-5BD7-FA4B-B11F-6A8F41E710F3}"/>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3276029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57FD-BFAD-2B4F-9D1B-3C151925AD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D066FB-E556-0F49-9A83-CE32DE0A18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093CFB-376E-F849-AFA4-355710E529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0FDCC8-AC0B-6A48-B389-65987C6548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CE4CB1-F0E8-0849-B807-2D8BF0ED15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CBDDEE-7910-4E4E-9520-DA56A6A5DF6A}"/>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8" name="Footer Placeholder 7">
            <a:extLst>
              <a:ext uri="{FF2B5EF4-FFF2-40B4-BE49-F238E27FC236}">
                <a16:creationId xmlns:a16="http://schemas.microsoft.com/office/drawing/2014/main" id="{BA0C68F4-FC8F-6544-8CB0-C2505AE278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B4C7F0-124F-9740-A0C6-10236F9892B7}"/>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1664495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DA3F-58CA-BE45-8167-37617E421B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42CEC5-4237-F74D-A6CC-8BBB849D716D}"/>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4" name="Footer Placeholder 3">
            <a:extLst>
              <a:ext uri="{FF2B5EF4-FFF2-40B4-BE49-F238E27FC236}">
                <a16:creationId xmlns:a16="http://schemas.microsoft.com/office/drawing/2014/main" id="{6667C144-C156-854B-AB34-8BBDDE2DC5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2F30B3-44EA-524D-AD92-AEAE4815E082}"/>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427523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81A43A-BEEE-3347-9BD4-B2259FE82D9B}"/>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3" name="Footer Placeholder 2">
            <a:extLst>
              <a:ext uri="{FF2B5EF4-FFF2-40B4-BE49-F238E27FC236}">
                <a16:creationId xmlns:a16="http://schemas.microsoft.com/office/drawing/2014/main" id="{D5CB4FE3-D9FC-B043-8E9E-DD1D3AD026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DE2385-256A-274D-ADAB-15C47B0B1BA8}"/>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1684161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02FD-270E-6847-B569-A7CF77AA38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0E5BD6-7174-494B-912C-92EE313B8F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BD2CCE-33A3-864D-B68C-CFC725292C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8E7EE6-1EED-6048-AAED-B5FD2DDF9746}"/>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6" name="Footer Placeholder 5">
            <a:extLst>
              <a:ext uri="{FF2B5EF4-FFF2-40B4-BE49-F238E27FC236}">
                <a16:creationId xmlns:a16="http://schemas.microsoft.com/office/drawing/2014/main" id="{712AE419-F5D8-D349-99C4-FFCCB47AE5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05DFCD-5D98-A942-8ED6-C04692FD6DCB}"/>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127697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1027F-E5A7-0F47-823F-514CC06DCF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B956D2-BA62-5740-B777-0E922CAA2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2164C9-8EEC-6144-8138-92BD4170EB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35372-A4A7-0D4B-B166-0A5457267EAC}"/>
              </a:ext>
            </a:extLst>
          </p:cNvPr>
          <p:cNvSpPr>
            <a:spLocks noGrp="1"/>
          </p:cNvSpPr>
          <p:nvPr>
            <p:ph type="dt" sz="half" idx="10"/>
          </p:nvPr>
        </p:nvSpPr>
        <p:spPr/>
        <p:txBody>
          <a:bodyPr/>
          <a:lstStyle/>
          <a:p>
            <a:fld id="{08A9295D-E7F1-AA42-964D-FB74E7FFCE87}" type="datetimeFigureOut">
              <a:rPr lang="en-US" smtClean="0"/>
              <a:t>2/17/2021</a:t>
            </a:fld>
            <a:endParaRPr lang="en-US"/>
          </a:p>
        </p:txBody>
      </p:sp>
      <p:sp>
        <p:nvSpPr>
          <p:cNvPr id="6" name="Footer Placeholder 5">
            <a:extLst>
              <a:ext uri="{FF2B5EF4-FFF2-40B4-BE49-F238E27FC236}">
                <a16:creationId xmlns:a16="http://schemas.microsoft.com/office/drawing/2014/main" id="{C74D0B14-A7DF-DB47-B3E1-C5EFDEE936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B3A343-2D8C-1241-A845-844B7D53C7AB}"/>
              </a:ext>
            </a:extLst>
          </p:cNvPr>
          <p:cNvSpPr>
            <a:spLocks noGrp="1"/>
          </p:cNvSpPr>
          <p:nvPr>
            <p:ph type="sldNum" sz="quarter" idx="12"/>
          </p:nvPr>
        </p:nvSpPr>
        <p:spPr/>
        <p:txBody>
          <a:bodyPr/>
          <a:lstStyle/>
          <a:p>
            <a:fld id="{F4A08040-DC36-324C-AFBC-93F060019ECF}" type="slidenum">
              <a:rPr lang="en-US" smtClean="0"/>
              <a:t>‹#›</a:t>
            </a:fld>
            <a:endParaRPr lang="en-US"/>
          </a:p>
        </p:txBody>
      </p:sp>
    </p:spTree>
    <p:extLst>
      <p:ext uri="{BB962C8B-B14F-4D97-AF65-F5344CB8AC3E}">
        <p14:creationId xmlns:p14="http://schemas.microsoft.com/office/powerpoint/2010/main" val="2846727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CC5BBB-645F-9D45-A688-2ED7FBF66E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77CFA-2B15-5A4D-9AB8-2A98AF4F3C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9DD9E1-FFD6-8645-93E7-C8DC7FCD92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295D-E7F1-AA42-964D-FB74E7FFCE87}" type="datetimeFigureOut">
              <a:rPr lang="en-US" smtClean="0"/>
              <a:t>2/17/2021</a:t>
            </a:fld>
            <a:endParaRPr lang="en-US"/>
          </a:p>
        </p:txBody>
      </p:sp>
      <p:sp>
        <p:nvSpPr>
          <p:cNvPr id="5" name="Footer Placeholder 4">
            <a:extLst>
              <a:ext uri="{FF2B5EF4-FFF2-40B4-BE49-F238E27FC236}">
                <a16:creationId xmlns:a16="http://schemas.microsoft.com/office/drawing/2014/main" id="{B19ED9E1-7499-1D4A-B412-CD4594AE54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E8B9106-9CDA-2A4E-A01B-E29488BFF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A08040-DC36-324C-AFBC-93F060019ECF}" type="slidenum">
              <a:rPr lang="en-US" smtClean="0"/>
              <a:t>‹#›</a:t>
            </a:fld>
            <a:endParaRPr lang="en-US"/>
          </a:p>
        </p:txBody>
      </p:sp>
    </p:spTree>
    <p:extLst>
      <p:ext uri="{BB962C8B-B14F-4D97-AF65-F5344CB8AC3E}">
        <p14:creationId xmlns:p14="http://schemas.microsoft.com/office/powerpoint/2010/main" val="850084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hdphoto" Target="../media/hdphoto1.wdp"/><Relationship Id="rId7" Type="http://schemas.openxmlformats.org/officeDocument/2006/relationships/customXml" Target="../ink/ink6.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customXml" Target="../ink/ink5.xml"/><Relationship Id="rId4" Type="http://schemas.openxmlformats.org/officeDocument/2006/relationships/image" Target="../media/image8.tiff"/></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hyperlink" Target="https://aka.ms/computedecisiontree" TargetMode="Externa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hyperlink" Target="https://stackoverflow.com/questions/51356074/how-i-can-put-the-watermark-at-the-center-position-of-the-image" TargetMode="Externa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hyperlink" Target="https://appsource.microsoft.com/en-us/product/power-bi/costmanagement.azurecostmanagementapp"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rest/api/billing/enterprise/billing-enterprise-api-reserved-instance-usage" TargetMode="External"/><Relationship Id="rId3" Type="http://schemas.openxmlformats.org/officeDocument/2006/relationships/hyperlink" Target="https://docs.microsoft.com/en-us/rest/api/billing/enterprise/billing-enterprise-api-balance-summary" TargetMode="External"/><Relationship Id="rId7" Type="http://schemas.openxmlformats.org/officeDocument/2006/relationships/hyperlink" Target="https://docs.microsoft.com/en-us/rest/api/billing/enterprise/billing-enterprise-api-reserved-instance-recommendation" TargetMode="External"/><Relationship Id="rId2" Type="http://schemas.openxmlformats.org/officeDocument/2006/relationships/hyperlink" Target="https://docs.microsoft.com/en-us/azure/cost-management-billing/costs/analyze-cost-data-azure-cost-management-power-bi-template-app" TargetMode="External"/><Relationship Id="rId1" Type="http://schemas.openxmlformats.org/officeDocument/2006/relationships/slideLayout" Target="../slideLayouts/slideLayout14.xml"/><Relationship Id="rId6" Type="http://schemas.openxmlformats.org/officeDocument/2006/relationships/hyperlink" Target="https://docs.microsoft.com/en-us/rest/api/billing/enterprise/billing-enterprise-api-reserved-instance-charges" TargetMode="External"/><Relationship Id="rId11" Type="http://schemas.openxmlformats.org/officeDocument/2006/relationships/hyperlink" Target="https://docs.microsoft.com/en-us/rest/api/consumption/usagedetails/list" TargetMode="External"/><Relationship Id="rId5" Type="http://schemas.openxmlformats.org/officeDocument/2006/relationships/hyperlink" Target="https://docs.microsoft.com/en-us/rest/api/billing/enterprise/billing-enterprise-api-pricesheet" TargetMode="External"/><Relationship Id="rId10" Type="http://schemas.openxmlformats.org/officeDocument/2006/relationships/hyperlink" Target="https://docs.microsoft.com/en-us/rest/api/billing/enterprise/billing-enterprise-api-usage-detail" TargetMode="External"/><Relationship Id="rId4" Type="http://schemas.openxmlformats.org/officeDocument/2006/relationships/hyperlink" Target="https://docs.microsoft.com/en-us/rest/api/consumption/budgets/get" TargetMode="External"/><Relationship Id="rId9" Type="http://schemas.openxmlformats.org/officeDocument/2006/relationships/hyperlink" Target="https://docs.microsoft.com/en-us/rest/api/consumption/reservationssummaries/list"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azure/advisor/advisor-cost-recommendations" TargetMode="External"/><Relationship Id="rId2" Type="http://schemas.openxmlformats.org/officeDocument/2006/relationships/hyperlink" Target="https://docs.microsoft.com/en-us/azure/virtual-machines/windows/find-unattached-disks" TargetMode="External"/><Relationship Id="rId1" Type="http://schemas.openxmlformats.org/officeDocument/2006/relationships/slideLayout" Target="../slideLayouts/slideLayout13.xml"/><Relationship Id="rId4" Type="http://schemas.openxmlformats.org/officeDocument/2006/relationships/hyperlink" Target="https://docs.microsoft.com/en-us/azure/advisor/advisor-cost-recommendations#buy-reserved-instances-for-several-resource-types-to-save-over-your-pay-as-you-go-cost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computedecisiontre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ka.ms/computedecisiontre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customXml" Target="../ink/ink1.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1.wdp"/><Relationship Id="rId7"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customXml" Target="../ink/ink2.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customXml" Target="../ink/ink4.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72E68-7BE9-4B15-9BA7-3F276E487FFC}"/>
              </a:ext>
            </a:extLst>
          </p:cNvPr>
          <p:cNvSpPr>
            <a:spLocks noGrp="1"/>
          </p:cNvSpPr>
          <p:nvPr>
            <p:ph type="title"/>
          </p:nvPr>
        </p:nvSpPr>
        <p:spPr>
          <a:xfrm>
            <a:off x="838200" y="184805"/>
            <a:ext cx="10515600" cy="635173"/>
          </a:xfrm>
        </p:spPr>
        <p:txBody>
          <a:bodyPr vert="horz" lIns="91440" tIns="45720" rIns="91440" bIns="45720" rtlCol="0" anchor="ctr">
            <a:noAutofit/>
          </a:bodyPr>
          <a:lstStyle/>
          <a:p>
            <a:r>
              <a:rPr lang="en-US" sz="4000" kern="1200" dirty="0">
                <a:solidFill>
                  <a:schemeClr val="tx1"/>
                </a:solidFill>
                <a:latin typeface="+mj-lt"/>
                <a:ea typeface="+mj-ea"/>
                <a:cs typeface="+mj-cs"/>
              </a:rPr>
              <a:t>Current Azure Architecture</a:t>
            </a:r>
          </a:p>
        </p:txBody>
      </p:sp>
      <p:sp>
        <p:nvSpPr>
          <p:cNvPr id="3" name="TextBox 2">
            <a:extLst>
              <a:ext uri="{FF2B5EF4-FFF2-40B4-BE49-F238E27FC236}">
                <a16:creationId xmlns:a16="http://schemas.microsoft.com/office/drawing/2014/main" id="{A07F4C91-2BE6-47D8-A538-5BC47C635ADA}"/>
              </a:ext>
            </a:extLst>
          </p:cNvPr>
          <p:cNvSpPr txBox="1"/>
          <p:nvPr/>
        </p:nvSpPr>
        <p:spPr>
          <a:xfrm>
            <a:off x="1029325" y="1379095"/>
            <a:ext cx="9923488" cy="5190860"/>
          </a:xfrm>
          <a:prstGeom prst="rect">
            <a:avLst/>
          </a:prstGeom>
          <a:solidFill>
            <a:schemeClr val="tx1">
              <a:lumMod val="65000"/>
              <a:lumOff val="35000"/>
            </a:schemeClr>
          </a:solidFill>
        </p:spPr>
        <p:txBody>
          <a:bodyPr wrap="square" rtlCol="0">
            <a:spAutoFit/>
          </a:bodyPr>
          <a:lstStyle/>
          <a:p>
            <a:endParaRPr lang="en-US" dirty="0"/>
          </a:p>
        </p:txBody>
      </p:sp>
      <p:pic>
        <p:nvPicPr>
          <p:cNvPr id="4" name="Picture 3" descr="Diagram&#10;&#10;Description automatically generated">
            <a:extLst>
              <a:ext uri="{FF2B5EF4-FFF2-40B4-BE49-F238E27FC236}">
                <a16:creationId xmlns:a16="http://schemas.microsoft.com/office/drawing/2014/main" id="{62CD62A3-5879-4632-90B1-2F69982742EC}"/>
              </a:ext>
            </a:extLst>
          </p:cNvPr>
          <p:cNvPicPr>
            <a:picLocks noChangeAspect="1"/>
          </p:cNvPicPr>
          <p:nvPr/>
        </p:nvPicPr>
        <p:blipFill>
          <a:blip r:embed="rId2"/>
          <a:stretch>
            <a:fillRect/>
          </a:stretch>
        </p:blipFill>
        <p:spPr>
          <a:xfrm>
            <a:off x="1089284" y="1444052"/>
            <a:ext cx="9828551" cy="5046689"/>
          </a:xfrm>
          <a:prstGeom prst="rect">
            <a:avLst/>
          </a:prstGeom>
        </p:spPr>
      </p:pic>
    </p:spTree>
    <p:extLst>
      <p:ext uri="{BB962C8B-B14F-4D97-AF65-F5344CB8AC3E}">
        <p14:creationId xmlns:p14="http://schemas.microsoft.com/office/powerpoint/2010/main" val="23624707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BD0615-0136-5849-8279-484376D8BA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142863" y="-4460932"/>
            <a:ext cx="15306675" cy="12084217"/>
          </a:xfrm>
          <a:prstGeom prst="rect">
            <a:avLst/>
          </a:prstGeom>
        </p:spPr>
      </p:pic>
      <p:pic>
        <p:nvPicPr>
          <p:cNvPr id="4" name="Picture 3">
            <a:extLst>
              <a:ext uri="{FF2B5EF4-FFF2-40B4-BE49-F238E27FC236}">
                <a16:creationId xmlns:a16="http://schemas.microsoft.com/office/drawing/2014/main" id="{D90ECD8E-2009-FB44-8D59-E66194317959}"/>
              </a:ext>
            </a:extLst>
          </p:cNvPr>
          <p:cNvPicPr>
            <a:picLocks noChangeAspect="1"/>
          </p:cNvPicPr>
          <p:nvPr/>
        </p:nvPicPr>
        <p:blipFill rotWithShape="1">
          <a:blip r:embed="rId4"/>
          <a:srcRect t="64346" r="73171" b="-1"/>
          <a:stretch/>
        </p:blipFill>
        <p:spPr>
          <a:xfrm>
            <a:off x="-142863" y="3314699"/>
            <a:ext cx="4106531" cy="4308585"/>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A3C6F433-BECD-474C-94D1-0C4C391A15C3}"/>
                  </a:ext>
                </a:extLst>
              </p14:cNvPr>
              <p14:cNvContentPartPr/>
              <p14:nvPr/>
            </p14:nvContentPartPr>
            <p14:xfrm>
              <a:off x="1136813" y="4523265"/>
              <a:ext cx="5400" cy="770040"/>
            </p14:xfrm>
          </p:contentPart>
        </mc:Choice>
        <mc:Fallback>
          <p:pic>
            <p:nvPicPr>
              <p:cNvPr id="7" name="Ink 6">
                <a:extLst>
                  <a:ext uri="{FF2B5EF4-FFF2-40B4-BE49-F238E27FC236}">
                    <a16:creationId xmlns:a16="http://schemas.microsoft.com/office/drawing/2014/main" id="{A3C6F433-BECD-474C-94D1-0C4C391A15C3}"/>
                  </a:ext>
                </a:extLst>
              </p:cNvPr>
              <p:cNvPicPr/>
              <p:nvPr/>
            </p:nvPicPr>
            <p:blipFill>
              <a:blip r:embed="rId6"/>
              <a:stretch>
                <a:fillRect/>
              </a:stretch>
            </p:blipFill>
            <p:spPr>
              <a:xfrm>
                <a:off x="1040384" y="4343265"/>
                <a:ext cx="197871" cy="1129680"/>
              </a:xfrm>
              <a:prstGeom prst="rect">
                <a:avLst/>
              </a:prstGeom>
            </p:spPr>
          </p:pic>
        </mc:Fallback>
      </mc:AlternateContent>
      <p:sp>
        <p:nvSpPr>
          <p:cNvPr id="10" name="Oval 9">
            <a:extLst>
              <a:ext uri="{FF2B5EF4-FFF2-40B4-BE49-F238E27FC236}">
                <a16:creationId xmlns:a16="http://schemas.microsoft.com/office/drawing/2014/main" id="{1124E928-4905-1E49-9F83-E99510BF9C86}"/>
              </a:ext>
            </a:extLst>
          </p:cNvPr>
          <p:cNvSpPr/>
          <p:nvPr/>
        </p:nvSpPr>
        <p:spPr bwMode="auto">
          <a:xfrm>
            <a:off x="71440" y="5486397"/>
            <a:ext cx="1603688" cy="872594"/>
          </a:xfrm>
          <a:custGeom>
            <a:avLst/>
            <a:gdLst>
              <a:gd name="connsiteX0" fmla="*/ 0 w 1603688"/>
              <a:gd name="connsiteY0" fmla="*/ 436297 h 872594"/>
              <a:gd name="connsiteX1" fmla="*/ 801844 w 1603688"/>
              <a:gd name="connsiteY1" fmla="*/ 0 h 872594"/>
              <a:gd name="connsiteX2" fmla="*/ 1603688 w 1603688"/>
              <a:gd name="connsiteY2" fmla="*/ 436297 h 872594"/>
              <a:gd name="connsiteX3" fmla="*/ 801844 w 1603688"/>
              <a:gd name="connsiteY3" fmla="*/ 872594 h 872594"/>
              <a:gd name="connsiteX4" fmla="*/ 0 w 1603688"/>
              <a:gd name="connsiteY4" fmla="*/ 436297 h 872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688" h="872594" extrusionOk="0">
                <a:moveTo>
                  <a:pt x="0" y="436297"/>
                </a:moveTo>
                <a:cubicBezTo>
                  <a:pt x="-45258" y="167421"/>
                  <a:pt x="333636" y="9519"/>
                  <a:pt x="801844" y="0"/>
                </a:cubicBezTo>
                <a:cubicBezTo>
                  <a:pt x="1273201" y="6002"/>
                  <a:pt x="1579427" y="196108"/>
                  <a:pt x="1603688" y="436297"/>
                </a:cubicBezTo>
                <a:cubicBezTo>
                  <a:pt x="1575831" y="704461"/>
                  <a:pt x="1231556" y="945187"/>
                  <a:pt x="801844" y="872594"/>
                </a:cubicBezTo>
                <a:cubicBezTo>
                  <a:pt x="336616" y="860348"/>
                  <a:pt x="18484" y="686089"/>
                  <a:pt x="0" y="436297"/>
                </a:cubicBezTo>
                <a:close/>
              </a:path>
            </a:pathLst>
          </a:custGeom>
          <a:noFill/>
          <a:ln w="76200">
            <a:solidFill>
              <a:srgbClr val="FFFF00"/>
            </a:solidFill>
            <a:headEnd type="none" w="med" len="med"/>
            <a:tailEnd type="none" w="med" len="med"/>
            <a:extLst>
              <a:ext uri="{C807C97D-BFC1-408E-A445-0C87EB9F89A2}">
                <ask:lineSketchStyleProps xmlns:ask="http://schemas.microsoft.com/office/drawing/2018/sketchyshapes" sd="1219033472">
                  <a:prstGeom prst="ellipse">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63482856-460D-0D44-B735-9C403DCBBB94}"/>
                  </a:ext>
                </a:extLst>
              </p14:cNvPr>
              <p14:cNvContentPartPr/>
              <p14:nvPr/>
            </p14:nvContentPartPr>
            <p14:xfrm>
              <a:off x="1803533" y="-1989901"/>
              <a:ext cx="73080" cy="1872000"/>
            </p14:xfrm>
          </p:contentPart>
        </mc:Choice>
        <mc:Fallback>
          <p:pic>
            <p:nvPicPr>
              <p:cNvPr id="12" name="Ink 11">
                <a:extLst>
                  <a:ext uri="{FF2B5EF4-FFF2-40B4-BE49-F238E27FC236}">
                    <a16:creationId xmlns:a16="http://schemas.microsoft.com/office/drawing/2014/main" id="{63482856-460D-0D44-B735-9C403DCBBB94}"/>
                  </a:ext>
                </a:extLst>
              </p:cNvPr>
              <p:cNvPicPr/>
              <p:nvPr/>
            </p:nvPicPr>
            <p:blipFill>
              <a:blip r:embed="rId8"/>
              <a:stretch>
                <a:fillRect/>
              </a:stretch>
            </p:blipFill>
            <p:spPr>
              <a:xfrm>
                <a:off x="1713533" y="-2169901"/>
                <a:ext cx="252720" cy="2231640"/>
              </a:xfrm>
              <a:prstGeom prst="rect">
                <a:avLst/>
              </a:prstGeom>
            </p:spPr>
          </p:pic>
        </mc:Fallback>
      </mc:AlternateContent>
    </p:spTree>
    <p:extLst>
      <p:ext uri="{BB962C8B-B14F-4D97-AF65-F5344CB8AC3E}">
        <p14:creationId xmlns:p14="http://schemas.microsoft.com/office/powerpoint/2010/main" val="31792348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085-AE93-4C96-8C09-47A1C3F5B0CA}"/>
              </a:ext>
            </a:extLst>
          </p:cNvPr>
          <p:cNvSpPr>
            <a:spLocks noGrp="1"/>
          </p:cNvSpPr>
          <p:nvPr>
            <p:ph type="title"/>
          </p:nvPr>
        </p:nvSpPr>
        <p:spPr>
          <a:xfrm>
            <a:off x="838200" y="31490"/>
            <a:ext cx="10515600" cy="1325563"/>
          </a:xfrm>
        </p:spPr>
        <p:txBody>
          <a:bodyPr/>
          <a:lstStyle/>
          <a:p>
            <a:r>
              <a:rPr lang="en-US" dirty="0">
                <a:solidFill>
                  <a:schemeClr val="bg1"/>
                </a:solidFill>
              </a:rPr>
              <a:t>Choose the right Azure compute service</a:t>
            </a:r>
          </a:p>
        </p:txBody>
      </p:sp>
      <p:pic>
        <p:nvPicPr>
          <p:cNvPr id="11" name="Graphic 10">
            <a:extLst>
              <a:ext uri="{FF2B5EF4-FFF2-40B4-BE49-F238E27FC236}">
                <a16:creationId xmlns:a16="http://schemas.microsoft.com/office/drawing/2014/main" id="{E2BB3B97-CD6A-461E-A379-A86379349F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8957" y="1255932"/>
            <a:ext cx="6434085" cy="5075907"/>
          </a:xfrm>
          <a:prstGeom prst="rect">
            <a:avLst/>
          </a:prstGeom>
        </p:spPr>
      </p:pic>
      <p:sp>
        <p:nvSpPr>
          <p:cNvPr id="6" name="TextBox 5">
            <a:extLst>
              <a:ext uri="{FF2B5EF4-FFF2-40B4-BE49-F238E27FC236}">
                <a16:creationId xmlns:a16="http://schemas.microsoft.com/office/drawing/2014/main" id="{1862969F-7AEE-40AB-B4F0-56B682FE069C}"/>
              </a:ext>
            </a:extLst>
          </p:cNvPr>
          <p:cNvSpPr txBox="1"/>
          <p:nvPr/>
        </p:nvSpPr>
        <p:spPr>
          <a:xfrm>
            <a:off x="588263" y="6438073"/>
            <a:ext cx="10537372" cy="276999"/>
          </a:xfrm>
          <a:prstGeom prst="rect">
            <a:avLst/>
          </a:prstGeom>
          <a:noFill/>
        </p:spPr>
        <p:txBody>
          <a:bodyPr wrap="square">
            <a:spAutoFit/>
          </a:bodyPr>
          <a:lstStyle/>
          <a:p>
            <a:r>
              <a:rPr lang="en-US" sz="1200">
                <a:hlinkClick r:id="rId5"/>
              </a:rPr>
              <a:t>aka.ms/computedecisiontree</a:t>
            </a:r>
            <a:endParaRPr lang="en-US" sz="1200"/>
          </a:p>
        </p:txBody>
      </p:sp>
    </p:spTree>
    <p:extLst>
      <p:ext uri="{BB962C8B-B14F-4D97-AF65-F5344CB8AC3E}">
        <p14:creationId xmlns:p14="http://schemas.microsoft.com/office/powerpoint/2010/main" val="547199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F2B2B4-FD97-4BA4-9FA0-8B6180C21E6A}"/>
              </a:ext>
            </a:extLst>
          </p:cNvPr>
          <p:cNvSpPr>
            <a:spLocks noGrp="1"/>
          </p:cNvSpPr>
          <p:nvPr>
            <p:ph type="title"/>
          </p:nvPr>
        </p:nvSpPr>
        <p:spPr>
          <a:xfrm>
            <a:off x="429208" y="560881"/>
            <a:ext cx="10564611" cy="614776"/>
          </a:xfrm>
        </p:spPr>
        <p:txBody>
          <a:bodyPr vert="horz" lIns="91440" tIns="45720" rIns="91440" bIns="45720" rtlCol="0" anchor="b">
            <a:normAutofit/>
          </a:bodyPr>
          <a:lstStyle/>
          <a:p>
            <a:pPr algn="ctr"/>
            <a:r>
              <a:rPr lang="en-US" sz="3600" dirty="0"/>
              <a:t>Azure Migrate tool – (onboarding assistance Sample)</a:t>
            </a:r>
          </a:p>
        </p:txBody>
      </p:sp>
      <p:pic>
        <p:nvPicPr>
          <p:cNvPr id="4" name="Picture 3">
            <a:extLst>
              <a:ext uri="{FF2B5EF4-FFF2-40B4-BE49-F238E27FC236}">
                <a16:creationId xmlns:a16="http://schemas.microsoft.com/office/drawing/2014/main" id="{5FE96BF8-BE99-4A47-876E-BEB163D3484B}"/>
              </a:ext>
            </a:extLst>
          </p:cNvPr>
          <p:cNvPicPr>
            <a:picLocks noChangeAspect="1"/>
          </p:cNvPicPr>
          <p:nvPr/>
        </p:nvPicPr>
        <p:blipFill>
          <a:blip r:embed="rId3"/>
          <a:stretch>
            <a:fillRect/>
          </a:stretch>
        </p:blipFill>
        <p:spPr>
          <a:xfrm>
            <a:off x="181234" y="1175657"/>
            <a:ext cx="8950734" cy="3215869"/>
          </a:xfrm>
          <a:prstGeom prst="rect">
            <a:avLst/>
          </a:prstGeom>
        </p:spPr>
      </p:pic>
      <p:pic>
        <p:nvPicPr>
          <p:cNvPr id="6" name="Picture 5">
            <a:extLst>
              <a:ext uri="{FF2B5EF4-FFF2-40B4-BE49-F238E27FC236}">
                <a16:creationId xmlns:a16="http://schemas.microsoft.com/office/drawing/2014/main" id="{3BDD9836-265D-4015-82EA-3153D2275AC3}"/>
              </a:ext>
            </a:extLst>
          </p:cNvPr>
          <p:cNvPicPr>
            <a:picLocks noChangeAspect="1"/>
          </p:cNvPicPr>
          <p:nvPr/>
        </p:nvPicPr>
        <p:blipFill>
          <a:blip r:embed="rId4"/>
          <a:stretch>
            <a:fillRect/>
          </a:stretch>
        </p:blipFill>
        <p:spPr>
          <a:xfrm>
            <a:off x="181234" y="4661817"/>
            <a:ext cx="8950734" cy="2092656"/>
          </a:xfrm>
          <a:prstGeom prst="rect">
            <a:avLst/>
          </a:prstGeom>
        </p:spPr>
      </p:pic>
    </p:spTree>
    <p:extLst>
      <p:ext uri="{BB962C8B-B14F-4D97-AF65-F5344CB8AC3E}">
        <p14:creationId xmlns:p14="http://schemas.microsoft.com/office/powerpoint/2010/main" val="1188590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5193-222F-484F-BB49-A9A39C5BFC0E}"/>
              </a:ext>
            </a:extLst>
          </p:cNvPr>
          <p:cNvSpPr>
            <a:spLocks noGrp="1"/>
          </p:cNvSpPr>
          <p:nvPr>
            <p:ph type="title"/>
          </p:nvPr>
        </p:nvSpPr>
        <p:spPr>
          <a:xfrm>
            <a:off x="838200" y="365125"/>
            <a:ext cx="10515600" cy="733149"/>
          </a:xfrm>
        </p:spPr>
        <p:txBody>
          <a:bodyPr/>
          <a:lstStyle/>
          <a:p>
            <a:r>
              <a:rPr lang="en-US" dirty="0"/>
              <a:t>Azure Target (Sample)</a:t>
            </a:r>
          </a:p>
        </p:txBody>
      </p:sp>
      <p:pic>
        <p:nvPicPr>
          <p:cNvPr id="4" name="Picture 3">
            <a:extLst>
              <a:ext uri="{FF2B5EF4-FFF2-40B4-BE49-F238E27FC236}">
                <a16:creationId xmlns:a16="http://schemas.microsoft.com/office/drawing/2014/main" id="{DE9E858E-25D4-4B54-BA60-114994A20F1E}"/>
              </a:ext>
            </a:extLst>
          </p:cNvPr>
          <p:cNvPicPr>
            <a:picLocks noChangeAspect="1"/>
          </p:cNvPicPr>
          <p:nvPr/>
        </p:nvPicPr>
        <p:blipFill>
          <a:blip r:embed="rId2"/>
          <a:stretch>
            <a:fillRect/>
          </a:stretch>
        </p:blipFill>
        <p:spPr>
          <a:xfrm>
            <a:off x="462072" y="2913248"/>
            <a:ext cx="10624047" cy="3497064"/>
          </a:xfrm>
          <a:prstGeom prst="rect">
            <a:avLst/>
          </a:prstGeom>
        </p:spPr>
      </p:pic>
      <p:pic>
        <p:nvPicPr>
          <p:cNvPr id="6" name="Picture 5">
            <a:extLst>
              <a:ext uri="{FF2B5EF4-FFF2-40B4-BE49-F238E27FC236}">
                <a16:creationId xmlns:a16="http://schemas.microsoft.com/office/drawing/2014/main" id="{DBF4D60C-185D-4A48-88E3-008D8C1C70D2}"/>
              </a:ext>
            </a:extLst>
          </p:cNvPr>
          <p:cNvPicPr>
            <a:picLocks noChangeAspect="1"/>
          </p:cNvPicPr>
          <p:nvPr/>
        </p:nvPicPr>
        <p:blipFill>
          <a:blip r:embed="rId3"/>
          <a:stretch>
            <a:fillRect/>
          </a:stretch>
        </p:blipFill>
        <p:spPr>
          <a:xfrm>
            <a:off x="418327" y="1092464"/>
            <a:ext cx="5954754" cy="1533390"/>
          </a:xfrm>
          <a:prstGeom prst="rect">
            <a:avLst/>
          </a:prstGeom>
        </p:spPr>
      </p:pic>
      <p:sp>
        <p:nvSpPr>
          <p:cNvPr id="8" name="TextBox 7">
            <a:extLst>
              <a:ext uri="{FF2B5EF4-FFF2-40B4-BE49-F238E27FC236}">
                <a16:creationId xmlns:a16="http://schemas.microsoft.com/office/drawing/2014/main" id="{CFD05DD8-FC64-4CBD-BEE5-54973567A357}"/>
              </a:ext>
            </a:extLst>
          </p:cNvPr>
          <p:cNvSpPr txBox="1"/>
          <p:nvPr/>
        </p:nvSpPr>
        <p:spPr>
          <a:xfrm>
            <a:off x="7335395" y="2338460"/>
            <a:ext cx="3206752" cy="574788"/>
          </a:xfrm>
          <a:prstGeom prst="rect">
            <a:avLst/>
          </a:prstGeom>
          <a:noFill/>
        </p:spPr>
        <p:txBody>
          <a:bodyPr wrap="square" lIns="179285" tIns="143428" rIns="179285" bIns="143428" rtlCol="0">
            <a:spAutoFit/>
          </a:bodyPr>
          <a:lstStyle/>
          <a:p>
            <a:pPr marL="168072" marR="0" lvl="0" indent="-168072"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029" b="0" i="0" u="none" strike="noStrike" kern="1200" cap="none" spc="0" normalizeH="0" baseline="0" noProof="0" dirty="0">
                <a:ln>
                  <a:noFill/>
                </a:ln>
                <a:solidFill>
                  <a:srgbClr val="E5E6E5">
                    <a:lumMod val="10000"/>
                  </a:srgbClr>
                </a:solidFill>
                <a:effectLst/>
                <a:uLnTx/>
                <a:uFillTx/>
                <a:latin typeface="Times New Roman" panose="02020603050405020304" pitchFamily="18" charset="0"/>
                <a:ea typeface="+mn-ea"/>
                <a:cs typeface="Times New Roman" panose="02020603050405020304" pitchFamily="18" charset="0"/>
              </a:rPr>
              <a:t>Target is the estimated Monthly Budget per Team</a:t>
            </a:r>
          </a:p>
          <a:p>
            <a:pPr marL="168072" marR="0" lvl="0" indent="-168072" algn="l" defTabSz="914367"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029" b="0" i="0" u="none" strike="noStrike" kern="1200" cap="none" spc="0" normalizeH="0" baseline="0" noProof="0" dirty="0">
                <a:ln>
                  <a:noFill/>
                </a:ln>
                <a:solidFill>
                  <a:srgbClr val="E5E6E5">
                    <a:lumMod val="10000"/>
                  </a:srgbClr>
                </a:solidFill>
                <a:effectLst/>
                <a:uLnTx/>
                <a:uFillTx/>
                <a:latin typeface="Times New Roman" panose="02020603050405020304" pitchFamily="18" charset="0"/>
                <a:ea typeface="+mn-ea"/>
                <a:cs typeface="Times New Roman" panose="02020603050405020304" pitchFamily="18" charset="0"/>
              </a:rPr>
              <a:t>Variance is the savings per month</a:t>
            </a:r>
          </a:p>
        </p:txBody>
      </p:sp>
    </p:spTree>
    <p:extLst>
      <p:ext uri="{BB962C8B-B14F-4D97-AF65-F5344CB8AC3E}">
        <p14:creationId xmlns:p14="http://schemas.microsoft.com/office/powerpoint/2010/main" val="2771628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6000"/>
            <a:lum/>
            <a:extLst>
              <a:ext uri="{BEBA8EAE-BF5A-486C-A8C5-ECC9F3942E4B}">
                <a14:imgProps xmlns:a14="http://schemas.microsoft.com/office/drawing/2010/main">
                  <a14:imgLayer r:embed="rId4">
                    <a14:imgEffect>
                      <a14:saturation sat="0"/>
                    </a14:imgEffect>
                  </a14:imgLayer>
                </a14:imgProps>
              </a:ext>
              <a:ext uri="{837473B0-CC2E-450A-ABE3-18F120FF3D39}">
                <a1611:picAttrSrcUrl xmlns:a1611="http://schemas.microsoft.com/office/drawing/2016/11/main" r:id="rId5"/>
              </a:ext>
            </a:extLst>
          </a:blip>
          <a:srcRect/>
          <a:stretch>
            <a:fillRect l="44000" t="2000" r="9000" b="-5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4144C6-8BC8-4897-86AE-79B5C989328D}"/>
              </a:ext>
            </a:extLst>
          </p:cNvPr>
          <p:cNvPicPr>
            <a:picLocks noChangeAspect="1"/>
          </p:cNvPicPr>
          <p:nvPr/>
        </p:nvPicPr>
        <p:blipFill>
          <a:blip r:embed="rId6"/>
          <a:stretch>
            <a:fillRect/>
          </a:stretch>
        </p:blipFill>
        <p:spPr>
          <a:xfrm>
            <a:off x="841111" y="918130"/>
            <a:ext cx="10509778" cy="5939870"/>
          </a:xfrm>
          <a:prstGeom prst="rect">
            <a:avLst/>
          </a:prstGeom>
        </p:spPr>
      </p:pic>
      <p:sp>
        <p:nvSpPr>
          <p:cNvPr id="2" name="Title 1">
            <a:extLst>
              <a:ext uri="{FF2B5EF4-FFF2-40B4-BE49-F238E27FC236}">
                <a16:creationId xmlns:a16="http://schemas.microsoft.com/office/drawing/2014/main" id="{4A450333-59ED-413D-A5CB-D524D8CEE64D}"/>
              </a:ext>
            </a:extLst>
          </p:cNvPr>
          <p:cNvSpPr>
            <a:spLocks noGrp="1"/>
          </p:cNvSpPr>
          <p:nvPr>
            <p:ph type="title"/>
          </p:nvPr>
        </p:nvSpPr>
        <p:spPr>
          <a:xfrm>
            <a:off x="268460" y="74671"/>
            <a:ext cx="11655080" cy="843460"/>
          </a:xfrm>
        </p:spPr>
        <p:txBody>
          <a:bodyPr/>
          <a:lstStyle/>
          <a:p>
            <a:r>
              <a:rPr lang="en-US" dirty="0"/>
              <a:t>Wall of Fame – Live Site Reviews </a:t>
            </a:r>
            <a:r>
              <a:rPr lang="en-US" dirty="0">
                <a:solidFill>
                  <a:srgbClr val="535353"/>
                </a:solidFill>
              </a:rPr>
              <a:t>(Sample)</a:t>
            </a:r>
            <a:endParaRPr lang="en-US" dirty="0"/>
          </a:p>
        </p:txBody>
      </p:sp>
    </p:spTree>
    <p:extLst>
      <p:ext uri="{BB962C8B-B14F-4D97-AF65-F5344CB8AC3E}">
        <p14:creationId xmlns:p14="http://schemas.microsoft.com/office/powerpoint/2010/main" val="22608066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545AF-7C49-410C-B210-510D2955F31D}"/>
              </a:ext>
            </a:extLst>
          </p:cNvPr>
          <p:cNvSpPr>
            <a:spLocks noGrp="1"/>
          </p:cNvSpPr>
          <p:nvPr>
            <p:ph type="title"/>
          </p:nvPr>
        </p:nvSpPr>
        <p:spPr/>
        <p:txBody>
          <a:bodyPr>
            <a:normAutofit/>
          </a:bodyPr>
          <a:lstStyle/>
          <a:p>
            <a:r>
              <a:rPr lang="en-US" sz="3600" dirty="0">
                <a:latin typeface="Segoe UI" panose="020B0502040204020203" pitchFamily="34" charset="0"/>
                <a:cs typeface="Segoe UI" panose="020B0502040204020203" pitchFamily="34" charset="0"/>
              </a:rPr>
              <a:t>ACM </a:t>
            </a:r>
            <a:r>
              <a:rPr lang="en-US" sz="3600" dirty="0" err="1">
                <a:latin typeface="Segoe UI" panose="020B0502040204020203" pitchFamily="34" charset="0"/>
                <a:cs typeface="Segoe UI" panose="020B0502040204020203" pitchFamily="34" charset="0"/>
              </a:rPr>
              <a:t>PowerBi</a:t>
            </a:r>
            <a:r>
              <a:rPr lang="en-US" sz="3600" dirty="0">
                <a:latin typeface="Segoe UI" panose="020B0502040204020203" pitchFamily="34" charset="0"/>
                <a:cs typeface="Segoe UI" panose="020B0502040204020203" pitchFamily="34" charset="0"/>
              </a:rPr>
              <a:t> Template App (Demo)</a:t>
            </a:r>
          </a:p>
        </p:txBody>
      </p:sp>
      <p:sp>
        <p:nvSpPr>
          <p:cNvPr id="3" name="TextBox 2">
            <a:extLst>
              <a:ext uri="{FF2B5EF4-FFF2-40B4-BE49-F238E27FC236}">
                <a16:creationId xmlns:a16="http://schemas.microsoft.com/office/drawing/2014/main" id="{70F71F0E-8454-42CB-AE27-CCF52A47BD01}"/>
              </a:ext>
            </a:extLst>
          </p:cNvPr>
          <p:cNvSpPr txBox="1"/>
          <p:nvPr/>
        </p:nvSpPr>
        <p:spPr>
          <a:xfrm>
            <a:off x="1245870" y="2171700"/>
            <a:ext cx="8012430" cy="461665"/>
          </a:xfrm>
          <a:prstGeom prst="rect">
            <a:avLst/>
          </a:prstGeom>
          <a:noFill/>
        </p:spPr>
        <p:txBody>
          <a:bodyPr wrap="square" rtlCol="0">
            <a:spAutoFit/>
          </a:bodyPr>
          <a:lstStyle/>
          <a:p>
            <a:r>
              <a:rPr lang="en-US" sz="2400" dirty="0">
                <a:latin typeface="Segoe UI" panose="020B0502040204020203" pitchFamily="34" charset="0"/>
                <a:cs typeface="Segoe UI" panose="020B0502040204020203" pitchFamily="34" charset="0"/>
                <a:hlinkClick r:id="rId2"/>
              </a:rPr>
              <a:t>Cost Management App (microsoft.com)</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30174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C9D61B-05B6-4072-ABB0-AC6E0200A9B9}"/>
              </a:ext>
            </a:extLst>
          </p:cNvPr>
          <p:cNvSpPr>
            <a:spLocks noGrp="1"/>
          </p:cNvSpPr>
          <p:nvPr>
            <p:ph type="title"/>
          </p:nvPr>
        </p:nvSpPr>
        <p:spPr>
          <a:xfrm>
            <a:off x="588263" y="457200"/>
            <a:ext cx="11018520" cy="553998"/>
          </a:xfrm>
        </p:spPr>
        <p:txBody>
          <a:bodyPr vert="horz" wrap="square" lIns="0" tIns="0" rIns="0" bIns="0" rtlCol="0" anchor="t">
            <a:normAutofit fontScale="90000"/>
          </a:bodyPr>
          <a:lstStyle/>
          <a:p>
            <a:pPr>
              <a:lnSpc>
                <a:spcPct val="90000"/>
              </a:lnSpc>
            </a:pPr>
            <a:r>
              <a:rPr lang="en-US" sz="4000" dirty="0"/>
              <a:t>The Direct APIs for Cost Optimization </a:t>
            </a:r>
            <a:br>
              <a:rPr lang="en-US" sz="2000" kern="1200" cap="none" spc="-50" baseline="0" dirty="0">
                <a:ln w="3175">
                  <a:noFill/>
                </a:ln>
                <a:effectLst/>
                <a:latin typeface="+mj-lt"/>
                <a:ea typeface="+mn-ea"/>
                <a:cs typeface="Segoe UI" pitchFamily="34" charset="0"/>
              </a:rPr>
            </a:br>
            <a:endParaRPr lang="en-US" sz="2000" kern="1200" cap="none" spc="-50" baseline="0" dirty="0">
              <a:ln w="3175">
                <a:noFill/>
              </a:ln>
              <a:effectLst/>
              <a:latin typeface="+mj-lt"/>
              <a:ea typeface="+mn-ea"/>
              <a:cs typeface="Segoe UI" pitchFamily="34" charset="0"/>
            </a:endParaRPr>
          </a:p>
        </p:txBody>
      </p:sp>
      <p:sp>
        <p:nvSpPr>
          <p:cNvPr id="4" name="Tekstfelt 3">
            <a:extLst>
              <a:ext uri="{FF2B5EF4-FFF2-40B4-BE49-F238E27FC236}">
                <a16:creationId xmlns:a16="http://schemas.microsoft.com/office/drawing/2014/main" id="{3C2D7F33-CAAB-4172-B992-3A5A0D784B5C}"/>
              </a:ext>
            </a:extLst>
          </p:cNvPr>
          <p:cNvSpPr txBox="1"/>
          <p:nvPr/>
        </p:nvSpPr>
        <p:spPr>
          <a:xfrm>
            <a:off x="594947" y="1354747"/>
            <a:ext cx="5211763" cy="4833938"/>
          </a:xfrm>
          <a:prstGeom prst="rect">
            <a:avLst/>
          </a:prstGeom>
        </p:spPr>
        <p:txBody>
          <a:bodyPr vert="horz" wrap="square" lIns="0" tIns="0" rIns="0" bIns="0" rtlCol="0">
            <a:normAutofit/>
          </a:bodyPr>
          <a:lstStyle/>
          <a:p>
            <a:pPr defTabSz="932742">
              <a:spcBef>
                <a:spcPct val="20000"/>
              </a:spcBef>
              <a:buSzPct val="90000"/>
            </a:pPr>
            <a:r>
              <a:rPr lang="en-US" sz="2400" b="1" i="0" dirty="0">
                <a:gradFill>
                  <a:gsLst>
                    <a:gs pos="1250">
                      <a:schemeClr val="tx1"/>
                    </a:gs>
                    <a:gs pos="100000">
                      <a:schemeClr val="tx1"/>
                    </a:gs>
                  </a:gsLst>
                  <a:lin ang="5400000" scaled="0"/>
                </a:gradFill>
                <a:effectLst/>
              </a:rPr>
              <a:t>In the event your customer </a:t>
            </a:r>
            <a:r>
              <a:rPr lang="en-US" sz="2400" b="1" dirty="0">
                <a:gradFill>
                  <a:gsLst>
                    <a:gs pos="1250">
                      <a:schemeClr val="tx1"/>
                    </a:gs>
                    <a:gs pos="100000">
                      <a:schemeClr val="tx1"/>
                    </a:gs>
                  </a:gsLst>
                  <a:lin ang="5400000" scaled="0"/>
                </a:gradFill>
              </a:rPr>
              <a:t>cannot</a:t>
            </a:r>
            <a:r>
              <a:rPr lang="en-US" sz="2400" b="1" i="0" dirty="0">
                <a:gradFill>
                  <a:gsLst>
                    <a:gs pos="1250">
                      <a:schemeClr val="tx1"/>
                    </a:gs>
                    <a:gs pos="100000">
                      <a:schemeClr val="tx1"/>
                    </a:gs>
                  </a:gsLst>
                  <a:lin ang="5400000" scaled="0"/>
                </a:gradFill>
                <a:effectLst/>
              </a:rPr>
              <a:t> not </a:t>
            </a:r>
            <a:r>
              <a:rPr lang="en-US" sz="2400" b="1" dirty="0">
                <a:gradFill>
                  <a:gsLst>
                    <a:gs pos="1250">
                      <a:schemeClr val="tx1"/>
                    </a:gs>
                    <a:gs pos="100000">
                      <a:schemeClr val="tx1"/>
                    </a:gs>
                  </a:gsLst>
                  <a:lin ang="5400000" scaled="0"/>
                </a:gradFill>
              </a:rPr>
              <a:t>share the reports with you</a:t>
            </a:r>
            <a:r>
              <a:rPr lang="en-US" sz="2400" b="1" i="0" dirty="0">
                <a:gradFill>
                  <a:gsLst>
                    <a:gs pos="1250">
                      <a:schemeClr val="tx1"/>
                    </a:gs>
                    <a:gs pos="100000">
                      <a:schemeClr val="tx1"/>
                    </a:gs>
                  </a:gsLst>
                  <a:lin ang="5400000" scaled="0"/>
                </a:gradFill>
                <a:effectLst/>
              </a:rPr>
              <a:t> due to data sovereignty regulations, or does not have access to </a:t>
            </a:r>
            <a:r>
              <a:rPr lang="en-US" sz="2400" b="0" i="0" u="sng" strike="noStrike" dirty="0">
                <a:gradFill>
                  <a:gsLst>
                    <a:gs pos="1250">
                      <a:schemeClr val="tx1"/>
                    </a:gs>
                    <a:gs pos="100000">
                      <a:schemeClr val="tx1"/>
                    </a:gs>
                  </a:gsLst>
                  <a:lin ang="5400000" scaled="0"/>
                </a:gradFill>
                <a:effectLst/>
                <a:hlinkClick r:id="rId2"/>
              </a:rPr>
              <a:t>ACM </a:t>
            </a:r>
            <a:r>
              <a:rPr lang="en-US" sz="2400" b="0" i="0" u="sng" strike="noStrike" dirty="0" err="1">
                <a:gradFill>
                  <a:gsLst>
                    <a:gs pos="1250">
                      <a:schemeClr val="tx1"/>
                    </a:gs>
                    <a:gs pos="100000">
                      <a:schemeClr val="tx1"/>
                    </a:gs>
                  </a:gsLst>
                  <a:lin ang="5400000" scaled="0"/>
                </a:gradFill>
                <a:effectLst/>
                <a:hlinkClick r:id="rId2"/>
              </a:rPr>
              <a:t>PowerBi</a:t>
            </a:r>
            <a:r>
              <a:rPr lang="en-US" sz="2400" b="0" i="0" u="sng" strike="noStrike" dirty="0">
                <a:gradFill>
                  <a:gsLst>
                    <a:gs pos="1250">
                      <a:schemeClr val="tx1"/>
                    </a:gs>
                    <a:gs pos="100000">
                      <a:schemeClr val="tx1"/>
                    </a:gs>
                  </a:gsLst>
                  <a:lin ang="5400000" scaled="0"/>
                </a:gradFill>
                <a:effectLst/>
                <a:hlinkClick r:id="rId2"/>
              </a:rPr>
              <a:t> App</a:t>
            </a:r>
            <a:r>
              <a:rPr lang="en-US" sz="2400" b="1" i="0" dirty="0">
                <a:gradFill>
                  <a:gsLst>
                    <a:gs pos="1250">
                      <a:schemeClr val="tx1"/>
                    </a:gs>
                    <a:gs pos="100000">
                      <a:schemeClr val="tx1"/>
                    </a:gs>
                  </a:gsLst>
                  <a:lin ang="5400000" scaled="0"/>
                </a:gradFill>
                <a:effectLst/>
              </a:rPr>
              <a:t>, </a:t>
            </a:r>
            <a:r>
              <a:rPr lang="en-US" sz="2400" b="0" i="0" dirty="0">
                <a:gradFill>
                  <a:gsLst>
                    <a:gs pos="1250">
                      <a:schemeClr val="tx1"/>
                    </a:gs>
                    <a:gs pos="100000">
                      <a:schemeClr val="tx1"/>
                    </a:gs>
                  </a:gsLst>
                  <a:lin ang="5400000" scaled="0"/>
                </a:gradFill>
                <a:effectLst/>
              </a:rPr>
              <a:t>due to lack of EA Admin authority, the customer can still download all the reports directly using the following APIs</a:t>
            </a:r>
          </a:p>
          <a:p>
            <a:pPr defTabSz="932742">
              <a:spcBef>
                <a:spcPct val="20000"/>
              </a:spcBef>
              <a:buSzPct val="90000"/>
              <a:buFont typeface="Wingdings" panose="05000000000000000000" pitchFamily="2" charset="2"/>
              <a:buChar char=""/>
            </a:pPr>
            <a:endParaRPr lang="en-US" sz="2800" b="0" i="0" dirty="0">
              <a:gradFill>
                <a:gsLst>
                  <a:gs pos="1250">
                    <a:schemeClr val="tx1"/>
                  </a:gs>
                  <a:gs pos="100000">
                    <a:schemeClr val="tx1"/>
                  </a:gs>
                </a:gsLst>
                <a:lin ang="5400000" scaled="0"/>
              </a:gradFill>
              <a:effectLst/>
            </a:endParaRPr>
          </a:p>
        </p:txBody>
      </p:sp>
      <p:graphicFrame>
        <p:nvGraphicFramePr>
          <p:cNvPr id="5" name="Tabel 4">
            <a:extLst>
              <a:ext uri="{FF2B5EF4-FFF2-40B4-BE49-F238E27FC236}">
                <a16:creationId xmlns:a16="http://schemas.microsoft.com/office/drawing/2014/main" id="{742A4633-7EE2-4947-B6FF-431D67A8CD10}"/>
              </a:ext>
            </a:extLst>
          </p:cNvPr>
          <p:cNvGraphicFramePr/>
          <p:nvPr>
            <p:extLst>
              <p:ext uri="{D42A27DB-BD31-4B8C-83A1-F6EECF244321}">
                <p14:modId xmlns:p14="http://schemas.microsoft.com/office/powerpoint/2010/main" val="1010056782"/>
              </p:ext>
            </p:extLst>
          </p:nvPr>
        </p:nvGraphicFramePr>
        <p:xfrm>
          <a:off x="5895474" y="1435100"/>
          <a:ext cx="5883442" cy="4673233"/>
        </p:xfrm>
        <a:graphic>
          <a:graphicData uri="http://schemas.openxmlformats.org/drawingml/2006/table">
            <a:tbl>
              <a:tblPr>
                <a:tableStyleId>{5C22544A-7EE6-4342-B048-85BDC9FD1C3A}</a:tableStyleId>
              </a:tblPr>
              <a:tblGrid>
                <a:gridCol w="1571935">
                  <a:extLst>
                    <a:ext uri="{9D8B030D-6E8A-4147-A177-3AD203B41FA5}">
                      <a16:colId xmlns:a16="http://schemas.microsoft.com/office/drawing/2014/main" val="2047163004"/>
                    </a:ext>
                  </a:extLst>
                </a:gridCol>
                <a:gridCol w="4311507">
                  <a:extLst>
                    <a:ext uri="{9D8B030D-6E8A-4147-A177-3AD203B41FA5}">
                      <a16:colId xmlns:a16="http://schemas.microsoft.com/office/drawing/2014/main" val="2774740981"/>
                    </a:ext>
                  </a:extLst>
                </a:gridCol>
              </a:tblGrid>
              <a:tr h="251005">
                <a:tc>
                  <a:txBody>
                    <a:bodyPr/>
                    <a:lstStyle/>
                    <a:p>
                      <a:pPr algn="l" rtl="0" fontAlgn="base">
                        <a:spcBef>
                          <a:spcPts val="0"/>
                        </a:spcBef>
                        <a:spcAft>
                          <a:spcPts val="0"/>
                        </a:spcAft>
                      </a:pPr>
                      <a:r>
                        <a:rPr lang="en-US" sz="1100" u="none" strike="noStrike">
                          <a:effectLst/>
                        </a:rPr>
                        <a:t>Table reference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Description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705683340"/>
                  </a:ext>
                </a:extLst>
              </a:tr>
              <a:tr h="434655">
                <a:tc>
                  <a:txBody>
                    <a:bodyPr/>
                    <a:lstStyle/>
                    <a:p>
                      <a:pPr algn="l" rtl="0" fontAlgn="base">
                        <a:spcBef>
                          <a:spcPts val="0"/>
                        </a:spcBef>
                        <a:spcAft>
                          <a:spcPts val="0"/>
                        </a:spcAft>
                      </a:pPr>
                      <a:r>
                        <a:rPr lang="en-US" sz="1100" u="none" strike="noStrike">
                          <a:effectLst/>
                        </a:rPr>
                        <a:t>AutoFitComboMeter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Data included in the app to normalize the RI recommendation and usage to the smallest size in the instance family group.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1174225329"/>
                  </a:ext>
                </a:extLst>
              </a:tr>
              <a:tr h="251005">
                <a:tc>
                  <a:txBody>
                    <a:bodyPr/>
                    <a:lstStyle/>
                    <a:p>
                      <a:pPr algn="l" rtl="0" fontAlgn="base">
                        <a:spcBef>
                          <a:spcPts val="0"/>
                        </a:spcBef>
                        <a:spcAft>
                          <a:spcPts val="0"/>
                        </a:spcAft>
                      </a:pPr>
                      <a:r>
                        <a:rPr lang="en-US" sz="1100" u="sng" strike="noStrike">
                          <a:effectLst/>
                          <a:hlinkClick r:id="rId3"/>
                        </a:rPr>
                        <a:t>Balance summary</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Summary of the balance for Enterprise Agreements.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1081963561"/>
                  </a:ext>
                </a:extLst>
              </a:tr>
              <a:tr h="434655">
                <a:tc>
                  <a:txBody>
                    <a:bodyPr/>
                    <a:lstStyle/>
                    <a:p>
                      <a:pPr algn="l" rtl="0" fontAlgn="base">
                        <a:spcBef>
                          <a:spcPts val="0"/>
                        </a:spcBef>
                        <a:spcAft>
                          <a:spcPts val="0"/>
                        </a:spcAft>
                      </a:pPr>
                      <a:r>
                        <a:rPr lang="en-US" sz="1100" u="sng" strike="noStrike">
                          <a:effectLst/>
                          <a:hlinkClick r:id="rId4"/>
                        </a:rPr>
                        <a:t>Budgets</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Budget details to view actual costs or usage against existing budget targets.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2294413507"/>
                  </a:ext>
                </a:extLst>
              </a:tr>
              <a:tr h="434655">
                <a:tc>
                  <a:txBody>
                    <a:bodyPr/>
                    <a:lstStyle/>
                    <a:p>
                      <a:pPr algn="l" rtl="0" fontAlgn="base">
                        <a:spcBef>
                          <a:spcPts val="0"/>
                        </a:spcBef>
                        <a:spcAft>
                          <a:spcPts val="0"/>
                        </a:spcAft>
                      </a:pPr>
                      <a:r>
                        <a:rPr lang="en-US" sz="1100" u="sng" strike="noStrike">
                          <a:effectLst/>
                          <a:hlinkClick r:id="rId5"/>
                        </a:rPr>
                        <a:t>Pricesheets</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Applicable meter rates for the provided billing profile or EA enrollment.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3998983266"/>
                  </a:ext>
                </a:extLst>
              </a:tr>
              <a:tr h="434655">
                <a:tc>
                  <a:txBody>
                    <a:bodyPr/>
                    <a:lstStyle/>
                    <a:p>
                      <a:pPr algn="l" rtl="0" fontAlgn="base">
                        <a:spcBef>
                          <a:spcPts val="0"/>
                        </a:spcBef>
                        <a:spcAft>
                          <a:spcPts val="0"/>
                        </a:spcAft>
                      </a:pPr>
                      <a:r>
                        <a:rPr lang="en-US" sz="1100" u="sng" strike="noStrike">
                          <a:effectLst/>
                          <a:hlinkClick r:id="rId6"/>
                        </a:rPr>
                        <a:t>RI charges</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Charges associated to your reserved instances over the last 24 months.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3038718972"/>
                  </a:ext>
                </a:extLst>
              </a:tr>
              <a:tr h="434655">
                <a:tc>
                  <a:txBody>
                    <a:bodyPr/>
                    <a:lstStyle/>
                    <a:p>
                      <a:pPr algn="l" rtl="0" fontAlgn="base">
                        <a:spcBef>
                          <a:spcPts val="0"/>
                        </a:spcBef>
                        <a:spcAft>
                          <a:spcPts val="0"/>
                        </a:spcAft>
                      </a:pPr>
                      <a:r>
                        <a:rPr lang="en-US" sz="1100" u="sng" strike="noStrike" dirty="0">
                          <a:effectLst/>
                          <a:hlinkClick r:id="rId7"/>
                        </a:rPr>
                        <a:t>RI recommendations (shared)</a:t>
                      </a:r>
                      <a:r>
                        <a:rPr lang="en-US" sz="1100" u="none" strike="noStrike" dirty="0">
                          <a:effectLst/>
                        </a:rPr>
                        <a:t> </a:t>
                      </a:r>
                      <a:endParaRPr lang="en-US" sz="2100" b="0" i="0" u="none" strike="noStrike" dirty="0">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Reserved instance purchase recommendations based on all your subscription usage trends for the last 7, 30, or 60 days.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3087498619"/>
                  </a:ext>
                </a:extLst>
              </a:tr>
              <a:tr h="521773">
                <a:tc>
                  <a:txBody>
                    <a:bodyPr/>
                    <a:lstStyle/>
                    <a:p>
                      <a:pPr algn="l" rtl="0" fontAlgn="base">
                        <a:spcBef>
                          <a:spcPts val="0"/>
                        </a:spcBef>
                        <a:spcAft>
                          <a:spcPts val="0"/>
                        </a:spcAft>
                      </a:pPr>
                      <a:r>
                        <a:rPr lang="en-US" sz="1100" u="sng" strike="noStrike">
                          <a:effectLst/>
                          <a:hlinkClick r:id="rId7"/>
                        </a:rPr>
                        <a:t>RI recommendations (single)</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Reserved instance purchase recommendations based on your single subscription usage trends for the last 7, 30, or 60 days.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1911734049"/>
                  </a:ext>
                </a:extLst>
              </a:tr>
              <a:tr h="348916">
                <a:tc>
                  <a:txBody>
                    <a:bodyPr/>
                    <a:lstStyle/>
                    <a:p>
                      <a:pPr algn="l" rtl="0" fontAlgn="base">
                        <a:spcBef>
                          <a:spcPts val="0"/>
                        </a:spcBef>
                        <a:spcAft>
                          <a:spcPts val="0"/>
                        </a:spcAft>
                      </a:pPr>
                      <a:r>
                        <a:rPr lang="en-US" sz="1100" u="sng" strike="noStrike">
                          <a:effectLst/>
                          <a:hlinkClick r:id="rId8"/>
                        </a:rPr>
                        <a:t>RI usage details</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Consumption details for your existing reserved instances over the last month.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3156066205"/>
                  </a:ext>
                </a:extLst>
              </a:tr>
              <a:tr h="251005">
                <a:tc>
                  <a:txBody>
                    <a:bodyPr/>
                    <a:lstStyle/>
                    <a:p>
                      <a:pPr algn="l" rtl="0" fontAlgn="base">
                        <a:spcBef>
                          <a:spcPts val="0"/>
                        </a:spcBef>
                        <a:spcAft>
                          <a:spcPts val="0"/>
                        </a:spcAft>
                      </a:pPr>
                      <a:r>
                        <a:rPr lang="en-US" sz="1100" u="sng" strike="noStrike" dirty="0">
                          <a:effectLst/>
                          <a:hlinkClick r:id="rId9"/>
                        </a:rPr>
                        <a:t>RI usage summary</a:t>
                      </a:r>
                      <a:r>
                        <a:rPr lang="en-US" sz="1100" u="none" strike="noStrike" dirty="0">
                          <a:effectLst/>
                        </a:rPr>
                        <a:t> </a:t>
                      </a:r>
                      <a:endParaRPr lang="en-US" sz="2100" b="0" i="0" u="none" strike="noStrike" dirty="0">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Daily Azure reservation usage percentage.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2031218581"/>
                  </a:ext>
                </a:extLst>
              </a:tr>
              <a:tr h="434655">
                <a:tc>
                  <a:txBody>
                    <a:bodyPr/>
                    <a:lstStyle/>
                    <a:p>
                      <a:pPr algn="l" rtl="0" fontAlgn="base">
                        <a:spcBef>
                          <a:spcPts val="0"/>
                        </a:spcBef>
                        <a:spcAft>
                          <a:spcPts val="0"/>
                        </a:spcAft>
                      </a:pPr>
                      <a:r>
                        <a:rPr lang="en-US" sz="1100" u="sng" strike="noStrike">
                          <a:effectLst/>
                          <a:hlinkClick r:id="rId10"/>
                        </a:rPr>
                        <a:t>Usage details</a:t>
                      </a:r>
                      <a:r>
                        <a:rPr lang="en-US" sz="1100" u="none" strike="noStrike">
                          <a:effectLst/>
                        </a:rPr>
                        <a:t> </a:t>
                      </a:r>
                      <a:endParaRPr lang="en-US" sz="2100" b="0" i="0" u="none" strike="noStrike">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a:effectLst/>
                        </a:rPr>
                        <a:t>A breakdown of consumed quantities and estimated charges for the given billing profile in the EA enrollment. </a:t>
                      </a:r>
                      <a:endParaRPr lang="en-US" sz="2100" b="0" i="0" u="none" strike="noStrike">
                        <a:effectLst/>
                        <a:latin typeface="Arial" panose="020B0604020202020204" pitchFamily="34" charset="0"/>
                      </a:endParaRPr>
                    </a:p>
                  </a:txBody>
                  <a:tcPr marL="20580" marR="20580" marT="10290" marB="10290"/>
                </a:tc>
                <a:extLst>
                  <a:ext uri="{0D108BD9-81ED-4DB2-BD59-A6C34878D82A}">
                    <a16:rowId xmlns:a16="http://schemas.microsoft.com/office/drawing/2014/main" val="696874138"/>
                  </a:ext>
                </a:extLst>
              </a:tr>
              <a:tr h="434655">
                <a:tc>
                  <a:txBody>
                    <a:bodyPr/>
                    <a:lstStyle/>
                    <a:p>
                      <a:pPr algn="l" rtl="0" fontAlgn="base">
                        <a:spcBef>
                          <a:spcPts val="0"/>
                        </a:spcBef>
                        <a:spcAft>
                          <a:spcPts val="0"/>
                        </a:spcAft>
                      </a:pPr>
                      <a:r>
                        <a:rPr lang="en-US" sz="1100" u="sng" strike="noStrike" dirty="0">
                          <a:effectLst/>
                          <a:hlinkClick r:id="rId11"/>
                        </a:rPr>
                        <a:t>Usage details amortized</a:t>
                      </a:r>
                      <a:r>
                        <a:rPr lang="en-US" sz="1100" u="none" strike="noStrike" dirty="0">
                          <a:effectLst/>
                          <a:hlinkClick r:id="rId11"/>
                        </a:rPr>
                        <a:t> </a:t>
                      </a:r>
                      <a:endParaRPr lang="en-US" sz="2100" b="0" i="0" u="none" strike="noStrike" dirty="0">
                        <a:effectLst/>
                        <a:latin typeface="Arial" panose="020B0604020202020204" pitchFamily="34" charset="0"/>
                      </a:endParaRPr>
                    </a:p>
                  </a:txBody>
                  <a:tcPr marL="20580" marR="20580" marT="10290" marB="10290"/>
                </a:tc>
                <a:tc>
                  <a:txBody>
                    <a:bodyPr/>
                    <a:lstStyle/>
                    <a:p>
                      <a:pPr algn="l" rtl="0" fontAlgn="base">
                        <a:spcBef>
                          <a:spcPts val="0"/>
                        </a:spcBef>
                        <a:spcAft>
                          <a:spcPts val="0"/>
                        </a:spcAft>
                      </a:pPr>
                      <a:r>
                        <a:rPr lang="en-US" sz="1100" u="none" strike="noStrike" dirty="0">
                          <a:effectLst/>
                        </a:rPr>
                        <a:t>A breakdown of consumed quantities and estimated amortized charges for the given billing profile in the EA enrollment. </a:t>
                      </a:r>
                      <a:endParaRPr lang="en-US" sz="2100" b="0" i="0" u="none" strike="noStrike" dirty="0">
                        <a:effectLst/>
                        <a:latin typeface="Arial" panose="020B0604020202020204" pitchFamily="34" charset="0"/>
                      </a:endParaRPr>
                    </a:p>
                  </a:txBody>
                  <a:tcPr marL="20580" marR="20580" marT="10290" marB="10290"/>
                </a:tc>
                <a:extLst>
                  <a:ext uri="{0D108BD9-81ED-4DB2-BD59-A6C34878D82A}">
                    <a16:rowId xmlns:a16="http://schemas.microsoft.com/office/drawing/2014/main" val="699290507"/>
                  </a:ext>
                </a:extLst>
              </a:tr>
            </a:tbl>
          </a:graphicData>
        </a:graphic>
      </p:graphicFrame>
    </p:spTree>
    <p:extLst>
      <p:ext uri="{BB962C8B-B14F-4D97-AF65-F5344CB8AC3E}">
        <p14:creationId xmlns:p14="http://schemas.microsoft.com/office/powerpoint/2010/main" val="6582353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472E68-7BE9-4B15-9BA7-3F276E487FFC}"/>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a:solidFill>
                  <a:schemeClr val="tx1"/>
                </a:solidFill>
                <a:latin typeface="+mj-lt"/>
                <a:ea typeface="+mj-ea"/>
                <a:cs typeface="+mj-cs"/>
              </a:rPr>
              <a:t>Current Azure Architecture</a:t>
            </a:r>
          </a:p>
        </p:txBody>
      </p:sp>
      <p:pic>
        <p:nvPicPr>
          <p:cNvPr id="5" name="Picture 4" descr="Diagram&#10;&#10;Description automatically generated">
            <a:extLst>
              <a:ext uri="{FF2B5EF4-FFF2-40B4-BE49-F238E27FC236}">
                <a16:creationId xmlns:a16="http://schemas.microsoft.com/office/drawing/2014/main" id="{98FA890A-3C55-4EC1-B437-E6AC02CB9BE7}"/>
              </a:ext>
            </a:extLst>
          </p:cNvPr>
          <p:cNvPicPr>
            <a:picLocks noChangeAspect="1"/>
          </p:cNvPicPr>
          <p:nvPr/>
        </p:nvPicPr>
        <p:blipFill>
          <a:blip r:embed="rId2"/>
          <a:stretch>
            <a:fillRect/>
          </a:stretch>
        </p:blipFill>
        <p:spPr>
          <a:xfrm>
            <a:off x="3137461" y="1845426"/>
            <a:ext cx="5914024" cy="4450303"/>
          </a:xfrm>
          <a:prstGeom prst="rect">
            <a:avLst/>
          </a:prstGeom>
        </p:spPr>
      </p:pic>
    </p:spTree>
    <p:extLst>
      <p:ext uri="{BB962C8B-B14F-4D97-AF65-F5344CB8AC3E}">
        <p14:creationId xmlns:p14="http://schemas.microsoft.com/office/powerpoint/2010/main" val="9886502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588262" y="457200"/>
            <a:ext cx="11334495" cy="553998"/>
          </a:xfrm>
        </p:spPr>
        <p:txBody>
          <a:bodyPr>
            <a:normAutofit fontScale="90000"/>
          </a:bodyPr>
          <a:lstStyle/>
          <a:p>
            <a:r>
              <a:rPr lang="en-US"/>
              <a:t>Cost Optimization Process</a:t>
            </a:r>
          </a:p>
        </p:txBody>
      </p:sp>
      <p:sp>
        <p:nvSpPr>
          <p:cNvPr id="3" name="Text Placeholder 2">
            <a:extLst>
              <a:ext uri="{FF2B5EF4-FFF2-40B4-BE49-F238E27FC236}">
                <a16:creationId xmlns:a16="http://schemas.microsoft.com/office/drawing/2014/main" id="{2411A839-8F38-4442-9DAC-FD231091C7F5}"/>
              </a:ext>
            </a:extLst>
          </p:cNvPr>
          <p:cNvSpPr>
            <a:spLocks noGrp="1"/>
          </p:cNvSpPr>
          <p:nvPr>
            <p:ph type="body" sz="quarter" idx="10"/>
          </p:nvPr>
        </p:nvSpPr>
        <p:spPr>
          <a:xfrm>
            <a:off x="588263" y="1053711"/>
            <a:ext cx="11334496" cy="595099"/>
          </a:xfrm>
        </p:spPr>
        <p:txBody>
          <a:bodyPr vert="horz" wrap="square" lIns="243840" tIns="91440" rIns="146304" bIns="91440" rtlCol="0">
            <a:spAutoFit/>
          </a:bodyPr>
          <a:lstStyle/>
          <a:p>
            <a:r>
              <a:rPr lang="en-US" sz="2667"/>
              <a:t>Resource efficiency</a:t>
            </a:r>
          </a:p>
        </p:txBody>
      </p:sp>
      <p:sp>
        <p:nvSpPr>
          <p:cNvPr id="26" name="TextBox 25">
            <a:extLst>
              <a:ext uri="{FF2B5EF4-FFF2-40B4-BE49-F238E27FC236}">
                <a16:creationId xmlns:a16="http://schemas.microsoft.com/office/drawing/2014/main" id="{3A5F1F43-4740-4C11-B630-1FE772E3F95E}"/>
              </a:ext>
            </a:extLst>
          </p:cNvPr>
          <p:cNvSpPr txBox="1"/>
          <p:nvPr/>
        </p:nvSpPr>
        <p:spPr>
          <a:xfrm>
            <a:off x="848060" y="1799279"/>
            <a:ext cx="3372285" cy="1871481"/>
          </a:xfrm>
          <a:prstGeom prst="rect">
            <a:avLst/>
          </a:prstGeom>
          <a:noFill/>
        </p:spPr>
        <p:txBody>
          <a:bodyPr wrap="square" lIns="243805" tIns="195044" rIns="243805" bIns="195044" rtlCol="0" anchor="ctr">
            <a:spAutoFit/>
          </a:bodyPr>
          <a:lstStyle/>
          <a:p>
            <a:pPr defTabSz="1219067">
              <a:lnSpc>
                <a:spcPct val="90000"/>
              </a:lnSpc>
            </a:pPr>
            <a:r>
              <a:rPr lang="en-US" sz="2667" b="1">
                <a:gradFill>
                  <a:gsLst>
                    <a:gs pos="2917">
                      <a:srgbClr val="727372"/>
                    </a:gs>
                    <a:gs pos="30000">
                      <a:srgbClr val="727372"/>
                    </a:gs>
                  </a:gsLst>
                  <a:lin ang="5400000" scaled="0"/>
                </a:gradFill>
                <a:latin typeface="Segoe UI"/>
              </a:rPr>
              <a:t>Review:</a:t>
            </a:r>
            <a:r>
              <a:rPr lang="en-US" sz="2667">
                <a:gradFill>
                  <a:gsLst>
                    <a:gs pos="2917">
                      <a:srgbClr val="727372"/>
                    </a:gs>
                    <a:gs pos="30000">
                      <a:srgbClr val="727372"/>
                    </a:gs>
                  </a:gsLst>
                  <a:lin ang="5400000" scaled="0"/>
                </a:gradFill>
                <a:latin typeface="Segoe UI"/>
              </a:rPr>
              <a:t> Assess the effects and continue the process regularly</a:t>
            </a:r>
          </a:p>
        </p:txBody>
      </p:sp>
      <p:sp>
        <p:nvSpPr>
          <p:cNvPr id="33" name="TextBox 32">
            <a:extLst>
              <a:ext uri="{FF2B5EF4-FFF2-40B4-BE49-F238E27FC236}">
                <a16:creationId xmlns:a16="http://schemas.microsoft.com/office/drawing/2014/main" id="{4D069F77-8FE3-4A6C-BE4C-E483E2F75E59}"/>
              </a:ext>
            </a:extLst>
          </p:cNvPr>
          <p:cNvSpPr txBox="1"/>
          <p:nvPr/>
        </p:nvSpPr>
        <p:spPr>
          <a:xfrm>
            <a:off x="8145837" y="1799279"/>
            <a:ext cx="3897712" cy="1502086"/>
          </a:xfrm>
          <a:prstGeom prst="rect">
            <a:avLst/>
          </a:prstGeom>
          <a:noFill/>
        </p:spPr>
        <p:txBody>
          <a:bodyPr wrap="square" lIns="243805" tIns="195044" rIns="243805" bIns="195044" rtlCol="0" anchor="ctr">
            <a:spAutoFit/>
          </a:bodyPr>
          <a:lstStyle/>
          <a:p>
            <a:pPr defTabSz="1219067">
              <a:lnSpc>
                <a:spcPct val="90000"/>
              </a:lnSpc>
            </a:pPr>
            <a:r>
              <a:rPr lang="en-US" sz="2667" b="1">
                <a:gradFill>
                  <a:gsLst>
                    <a:gs pos="2917">
                      <a:srgbClr val="727372"/>
                    </a:gs>
                    <a:gs pos="30000">
                      <a:srgbClr val="727372"/>
                    </a:gs>
                  </a:gsLst>
                  <a:lin ang="5400000" scaled="0"/>
                </a:gradFill>
                <a:latin typeface="Segoe UI"/>
              </a:rPr>
              <a:t>Gather:</a:t>
            </a:r>
            <a:r>
              <a:rPr lang="en-US" sz="2667">
                <a:gradFill>
                  <a:gsLst>
                    <a:gs pos="2917">
                      <a:srgbClr val="727372"/>
                    </a:gs>
                    <a:gs pos="30000">
                      <a:srgbClr val="727372"/>
                    </a:gs>
                  </a:gsLst>
                  <a:lin ang="5400000" scaled="0"/>
                </a:gradFill>
                <a:latin typeface="Segoe UI"/>
              </a:rPr>
              <a:t> Identify opportunities to improve</a:t>
            </a:r>
          </a:p>
        </p:txBody>
      </p:sp>
      <p:sp>
        <p:nvSpPr>
          <p:cNvPr id="34" name="TextBox 33">
            <a:extLst>
              <a:ext uri="{FF2B5EF4-FFF2-40B4-BE49-F238E27FC236}">
                <a16:creationId xmlns:a16="http://schemas.microsoft.com/office/drawing/2014/main" id="{2A0A28C7-E1C2-4F95-9A2B-E95E821ABBEC}"/>
              </a:ext>
            </a:extLst>
          </p:cNvPr>
          <p:cNvSpPr txBox="1"/>
          <p:nvPr/>
        </p:nvSpPr>
        <p:spPr>
          <a:xfrm>
            <a:off x="8132433" y="4877763"/>
            <a:ext cx="3790330" cy="1871481"/>
          </a:xfrm>
          <a:prstGeom prst="rect">
            <a:avLst/>
          </a:prstGeom>
          <a:noFill/>
        </p:spPr>
        <p:txBody>
          <a:bodyPr wrap="square" lIns="243805" tIns="195044" rIns="243805" bIns="195044" rtlCol="0" anchor="ctr">
            <a:spAutoFit/>
          </a:bodyPr>
          <a:lstStyle/>
          <a:p>
            <a:pPr defTabSz="1219067">
              <a:lnSpc>
                <a:spcPct val="90000"/>
              </a:lnSpc>
            </a:pPr>
            <a:r>
              <a:rPr lang="en-US" sz="2667" b="1">
                <a:gradFill>
                  <a:gsLst>
                    <a:gs pos="2917">
                      <a:srgbClr val="727372"/>
                    </a:gs>
                    <a:gs pos="30000">
                      <a:srgbClr val="727372"/>
                    </a:gs>
                  </a:gsLst>
                  <a:lin ang="5400000" scaled="0"/>
                </a:gradFill>
                <a:latin typeface="Segoe UI"/>
              </a:rPr>
              <a:t>Analyze:</a:t>
            </a:r>
            <a:r>
              <a:rPr lang="en-US" sz="2667">
                <a:gradFill>
                  <a:gsLst>
                    <a:gs pos="2917">
                      <a:srgbClr val="727372"/>
                    </a:gs>
                    <a:gs pos="30000">
                      <a:srgbClr val="727372"/>
                    </a:gs>
                  </a:gsLst>
                  <a:lin ang="5400000" scaled="0"/>
                </a:gradFill>
                <a:latin typeface="Segoe UI"/>
              </a:rPr>
              <a:t> validate  that automated recommendations make sense</a:t>
            </a:r>
          </a:p>
        </p:txBody>
      </p:sp>
      <p:sp>
        <p:nvSpPr>
          <p:cNvPr id="23" name="TextBox 22">
            <a:extLst>
              <a:ext uri="{FF2B5EF4-FFF2-40B4-BE49-F238E27FC236}">
                <a16:creationId xmlns:a16="http://schemas.microsoft.com/office/drawing/2014/main" id="{E730DE92-EF1C-4A3C-9032-E8795A0F7FC2}"/>
              </a:ext>
            </a:extLst>
          </p:cNvPr>
          <p:cNvSpPr txBox="1"/>
          <p:nvPr/>
        </p:nvSpPr>
        <p:spPr>
          <a:xfrm>
            <a:off x="1031315" y="5133640"/>
            <a:ext cx="3332461" cy="1502086"/>
          </a:xfrm>
          <a:prstGeom prst="rect">
            <a:avLst/>
          </a:prstGeom>
          <a:noFill/>
        </p:spPr>
        <p:txBody>
          <a:bodyPr wrap="square" lIns="243805" tIns="195044" rIns="243805" bIns="195044" rtlCol="0" anchor="ctr">
            <a:spAutoFit/>
          </a:bodyPr>
          <a:lstStyle/>
          <a:p>
            <a:pPr defTabSz="1219067">
              <a:lnSpc>
                <a:spcPct val="90000"/>
              </a:lnSpc>
            </a:pPr>
            <a:r>
              <a:rPr lang="en-US" sz="2667" b="1">
                <a:gradFill>
                  <a:gsLst>
                    <a:gs pos="2917">
                      <a:srgbClr val="727372"/>
                    </a:gs>
                    <a:gs pos="30000">
                      <a:srgbClr val="727372"/>
                    </a:gs>
                  </a:gsLst>
                  <a:lin ang="5400000" scaled="0"/>
                </a:gradFill>
                <a:latin typeface="Segoe UI"/>
              </a:rPr>
              <a:t>Advise:</a:t>
            </a:r>
            <a:r>
              <a:rPr lang="en-US" sz="2667">
                <a:gradFill>
                  <a:gsLst>
                    <a:gs pos="2917">
                      <a:srgbClr val="727372"/>
                    </a:gs>
                    <a:gs pos="30000">
                      <a:srgbClr val="727372"/>
                    </a:gs>
                  </a:gsLst>
                  <a:lin ang="5400000" scaled="0"/>
                </a:gradFill>
                <a:latin typeface="Segoe UI"/>
              </a:rPr>
              <a:t> Implement savings changes</a:t>
            </a:r>
          </a:p>
        </p:txBody>
      </p:sp>
      <p:grpSp>
        <p:nvGrpSpPr>
          <p:cNvPr id="5" name="Group 4" descr="A circular arrow vector graph is divided into four quadrants.">
            <a:extLst>
              <a:ext uri="{FF2B5EF4-FFF2-40B4-BE49-F238E27FC236}">
                <a16:creationId xmlns:a16="http://schemas.microsoft.com/office/drawing/2014/main" id="{2B97F4E5-0AF5-6E40-A74E-BA1A75CDCA16}"/>
              </a:ext>
            </a:extLst>
          </p:cNvPr>
          <p:cNvGrpSpPr/>
          <p:nvPr/>
        </p:nvGrpSpPr>
        <p:grpSpPr>
          <a:xfrm>
            <a:off x="3851285" y="1986176"/>
            <a:ext cx="4489433" cy="4489433"/>
            <a:chOff x="2885298" y="1489631"/>
            <a:chExt cx="3367075" cy="3367075"/>
          </a:xfrm>
        </p:grpSpPr>
        <p:sp>
          <p:nvSpPr>
            <p:cNvPr id="15" name="Oval 14">
              <a:extLst>
                <a:ext uri="{FF2B5EF4-FFF2-40B4-BE49-F238E27FC236}">
                  <a16:creationId xmlns:a16="http://schemas.microsoft.com/office/drawing/2014/main" id="{1DD864BB-CC26-124D-8D0A-0165064BA2C7}"/>
                </a:ext>
              </a:extLst>
            </p:cNvPr>
            <p:cNvSpPr>
              <a:spLocks noChangeAspect="1"/>
            </p:cNvSpPr>
            <p:nvPr/>
          </p:nvSpPr>
          <p:spPr bwMode="auto">
            <a:xfrm>
              <a:off x="3038347" y="1642680"/>
              <a:ext cx="3060977" cy="30609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D06BC216-A2D5-0744-A44C-0F110EA9DD6A}"/>
                </a:ext>
              </a:extLst>
            </p:cNvPr>
            <p:cNvGrpSpPr/>
            <p:nvPr/>
          </p:nvGrpSpPr>
          <p:grpSpPr>
            <a:xfrm>
              <a:off x="2885298" y="1489631"/>
              <a:ext cx="3367075" cy="3367075"/>
              <a:chOff x="2885298" y="1489631"/>
              <a:chExt cx="3367075" cy="3367075"/>
            </a:xfrm>
          </p:grpSpPr>
          <p:cxnSp>
            <p:nvCxnSpPr>
              <p:cNvPr id="17" name="Straight Connector 16">
                <a:extLst>
                  <a:ext uri="{FF2B5EF4-FFF2-40B4-BE49-F238E27FC236}">
                    <a16:creationId xmlns:a16="http://schemas.microsoft.com/office/drawing/2014/main" id="{05C80A41-F16C-6341-989C-212AECB6AA2E}"/>
                  </a:ext>
                </a:extLst>
              </p:cNvPr>
              <p:cNvCxnSpPr>
                <a:cxnSpLocks/>
                <a:stCxn id="15" idx="0"/>
                <a:endCxn id="15" idx="4"/>
              </p:cNvCxnSpPr>
              <p:nvPr/>
            </p:nvCxnSpPr>
            <p:spPr>
              <a:xfrm>
                <a:off x="4568836" y="1489631"/>
                <a:ext cx="0" cy="3367075"/>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31F2021-1328-0247-AC80-78E1533F1CD0}"/>
                  </a:ext>
                </a:extLst>
              </p:cNvPr>
              <p:cNvCxnSpPr>
                <a:cxnSpLocks/>
                <a:stCxn id="15" idx="2"/>
                <a:endCxn id="15" idx="6"/>
              </p:cNvCxnSpPr>
              <p:nvPr/>
            </p:nvCxnSpPr>
            <p:spPr>
              <a:xfrm>
                <a:off x="2885298" y="3173169"/>
                <a:ext cx="3367075" cy="0"/>
              </a:xfrm>
              <a:prstGeom prst="line">
                <a:avLst/>
              </a:prstGeom>
              <a:ln w="762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75E2504F-ED35-414A-B834-39A830B4AC6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2373" y="1566633"/>
              <a:ext cx="3219253" cy="3219253"/>
            </a:xfrm>
            <a:prstGeom prst="rect">
              <a:avLst/>
            </a:prstGeom>
          </p:spPr>
        </p:pic>
        <p:sp>
          <p:nvSpPr>
            <p:cNvPr id="19" name="TextBox 18">
              <a:extLst>
                <a:ext uri="{FF2B5EF4-FFF2-40B4-BE49-F238E27FC236}">
                  <a16:creationId xmlns:a16="http://schemas.microsoft.com/office/drawing/2014/main" id="{33B404F0-558E-D842-BFBA-BE287231ED5C}"/>
                </a:ext>
              </a:extLst>
            </p:cNvPr>
            <p:cNvSpPr txBox="1">
              <a:spLocks noChangeAspect="1"/>
            </p:cNvSpPr>
            <p:nvPr/>
          </p:nvSpPr>
          <p:spPr>
            <a:xfrm>
              <a:off x="3480749" y="2245931"/>
              <a:ext cx="923525" cy="677552"/>
            </a:xfrm>
            <a:prstGeom prst="rect">
              <a:avLst/>
            </a:prstGeom>
            <a:noFill/>
          </p:spPr>
          <p:txBody>
            <a:bodyPr wrap="none" lIns="239047" tIns="191237" rIns="239047" bIns="191237" rtlCol="0" anchor="ctr">
              <a:spAutoFit/>
            </a:bodyPr>
            <a:lstStyle/>
            <a:p>
              <a:pPr algn="ctr" defTabSz="1219067">
                <a:lnSpc>
                  <a:spcPct val="90000"/>
                </a:lnSpc>
              </a:pPr>
              <a:r>
                <a:rPr lang="en-US" sz="1867">
                  <a:solidFill>
                    <a:srgbClr val="E5E6E5"/>
                  </a:solidFill>
                  <a:latin typeface="Segoe UI"/>
                </a:rPr>
                <a:t>Assess </a:t>
              </a:r>
              <a:br>
                <a:rPr lang="en-US" sz="1867">
                  <a:solidFill>
                    <a:srgbClr val="E5E6E5"/>
                  </a:solidFill>
                  <a:latin typeface="Segoe UI"/>
                </a:rPr>
              </a:br>
              <a:r>
                <a:rPr lang="en-US" sz="1867">
                  <a:solidFill>
                    <a:srgbClr val="E5E6E5"/>
                  </a:solidFill>
                  <a:latin typeface="Segoe UI"/>
                </a:rPr>
                <a:t>results</a:t>
              </a:r>
            </a:p>
          </p:txBody>
        </p:sp>
        <p:sp>
          <p:nvSpPr>
            <p:cNvPr id="20" name="TextBox 19">
              <a:extLst>
                <a:ext uri="{FF2B5EF4-FFF2-40B4-BE49-F238E27FC236}">
                  <a16:creationId xmlns:a16="http://schemas.microsoft.com/office/drawing/2014/main" id="{D0FDD180-A370-5248-A2F8-2412B92BCC00}"/>
                </a:ext>
              </a:extLst>
            </p:cNvPr>
            <p:cNvSpPr txBox="1">
              <a:spLocks noChangeAspect="1"/>
            </p:cNvSpPr>
            <p:nvPr/>
          </p:nvSpPr>
          <p:spPr>
            <a:xfrm>
              <a:off x="4772289" y="2342905"/>
              <a:ext cx="962477" cy="483605"/>
            </a:xfrm>
            <a:prstGeom prst="rect">
              <a:avLst/>
            </a:prstGeom>
            <a:noFill/>
          </p:spPr>
          <p:txBody>
            <a:bodyPr wrap="none" lIns="239047" tIns="191237" rIns="239047" bIns="191237" rtlCol="0" anchor="ctr">
              <a:spAutoFit/>
            </a:bodyPr>
            <a:lstStyle/>
            <a:p>
              <a:pPr algn="ctr" defTabSz="1219067">
                <a:lnSpc>
                  <a:spcPct val="90000"/>
                </a:lnSpc>
              </a:pPr>
              <a:r>
                <a:rPr lang="en-US" sz="1867">
                  <a:solidFill>
                    <a:srgbClr val="E5E6E5"/>
                  </a:solidFill>
                  <a:latin typeface="Segoe UI"/>
                </a:rPr>
                <a:t>Identify</a:t>
              </a:r>
            </a:p>
          </p:txBody>
        </p:sp>
        <p:sp>
          <p:nvSpPr>
            <p:cNvPr id="21" name="TextBox 20">
              <a:extLst>
                <a:ext uri="{FF2B5EF4-FFF2-40B4-BE49-F238E27FC236}">
                  <a16:creationId xmlns:a16="http://schemas.microsoft.com/office/drawing/2014/main" id="{9D8F022B-A075-FE4B-894E-BF0AF415FEF6}"/>
                </a:ext>
              </a:extLst>
            </p:cNvPr>
            <p:cNvSpPr txBox="1">
              <a:spLocks noChangeAspect="1"/>
            </p:cNvSpPr>
            <p:nvPr/>
          </p:nvSpPr>
          <p:spPr>
            <a:xfrm>
              <a:off x="3566210" y="3510350"/>
              <a:ext cx="752612" cy="677552"/>
            </a:xfrm>
            <a:prstGeom prst="rect">
              <a:avLst/>
            </a:prstGeom>
            <a:noFill/>
          </p:spPr>
          <p:txBody>
            <a:bodyPr wrap="none" lIns="239047" tIns="191237" rIns="239047" bIns="191237" rtlCol="0" anchor="ctr">
              <a:spAutoFit/>
            </a:bodyPr>
            <a:lstStyle/>
            <a:p>
              <a:pPr algn="ctr" defTabSz="1219067">
                <a:lnSpc>
                  <a:spcPct val="90000"/>
                </a:lnSpc>
              </a:pPr>
              <a:r>
                <a:rPr lang="en-US" sz="1867">
                  <a:solidFill>
                    <a:srgbClr val="E5E6E5"/>
                  </a:solidFill>
                  <a:latin typeface="Segoe UI"/>
                </a:rPr>
                <a:t>Use </a:t>
              </a:r>
              <a:br>
                <a:rPr lang="en-US" sz="1867">
                  <a:solidFill>
                    <a:srgbClr val="E5E6E5"/>
                  </a:solidFill>
                  <a:latin typeface="Segoe UI"/>
                </a:rPr>
              </a:br>
              <a:r>
                <a:rPr lang="en-US" sz="1867">
                  <a:solidFill>
                    <a:srgbClr val="E5E6E5"/>
                  </a:solidFill>
                  <a:latin typeface="Segoe UI"/>
                </a:rPr>
                <a:t>tools</a:t>
              </a:r>
            </a:p>
          </p:txBody>
        </p:sp>
        <p:sp>
          <p:nvSpPr>
            <p:cNvPr id="22" name="TextBox 21">
              <a:extLst>
                <a:ext uri="{FF2B5EF4-FFF2-40B4-BE49-F238E27FC236}">
                  <a16:creationId xmlns:a16="http://schemas.microsoft.com/office/drawing/2014/main" id="{FB01AE30-48DD-5F4B-ADB4-F75947868AE1}"/>
                </a:ext>
              </a:extLst>
            </p:cNvPr>
            <p:cNvSpPr txBox="1">
              <a:spLocks noChangeAspect="1"/>
            </p:cNvSpPr>
            <p:nvPr/>
          </p:nvSpPr>
          <p:spPr>
            <a:xfrm>
              <a:off x="4742475" y="3510350"/>
              <a:ext cx="1022109" cy="677552"/>
            </a:xfrm>
            <a:prstGeom prst="rect">
              <a:avLst/>
            </a:prstGeom>
            <a:noFill/>
          </p:spPr>
          <p:txBody>
            <a:bodyPr wrap="none" lIns="239047" tIns="191237" rIns="239047" bIns="191237" rtlCol="0" anchor="ctr">
              <a:spAutoFit/>
            </a:bodyPr>
            <a:lstStyle/>
            <a:p>
              <a:pPr algn="ctr" defTabSz="1219067">
                <a:lnSpc>
                  <a:spcPct val="90000"/>
                </a:lnSpc>
              </a:pPr>
              <a:r>
                <a:rPr lang="en-US" sz="1867">
                  <a:solidFill>
                    <a:srgbClr val="E5E6E5"/>
                  </a:solidFill>
                  <a:latin typeface="Segoe UI"/>
                </a:rPr>
                <a:t>Examine</a:t>
              </a:r>
              <a:br>
                <a:rPr lang="en-US" sz="1867">
                  <a:solidFill>
                    <a:srgbClr val="E5E6E5"/>
                  </a:solidFill>
                  <a:latin typeface="Segoe UI"/>
                </a:rPr>
              </a:br>
              <a:r>
                <a:rPr lang="en-US" sz="1867">
                  <a:solidFill>
                    <a:srgbClr val="E5E6E5"/>
                  </a:solidFill>
                  <a:latin typeface="Segoe UI"/>
                </a:rPr>
                <a:t> data</a:t>
              </a:r>
            </a:p>
          </p:txBody>
        </p:sp>
      </p:grpSp>
    </p:spTree>
    <p:extLst>
      <p:ext uri="{BB962C8B-B14F-4D97-AF65-F5344CB8AC3E}">
        <p14:creationId xmlns:p14="http://schemas.microsoft.com/office/powerpoint/2010/main" val="29419146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bwMode="auto">
          <a:xfrm>
            <a:off x="2" y="1756103"/>
            <a:ext cx="12184961" cy="5101412"/>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535353"/>
              </a:soli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sz="4267" dirty="0"/>
              <a:t>How can we save money?</a:t>
            </a:r>
            <a:endParaRPr lang="en-US" sz="4313" dirty="0">
              <a:solidFill>
                <a:srgbClr val="535353"/>
              </a:solidFill>
            </a:endParaRPr>
          </a:p>
        </p:txBody>
      </p:sp>
      <p:sp>
        <p:nvSpPr>
          <p:cNvPr id="10" name="Oval 9">
            <a:extLst>
              <a:ext uri="{FF2B5EF4-FFF2-40B4-BE49-F238E27FC236}">
                <a16:creationId xmlns:a16="http://schemas.microsoft.com/office/drawing/2014/main" id="{4809D16D-5953-4386-8FC5-048272A02D45}"/>
              </a:ext>
            </a:extLst>
          </p:cNvPr>
          <p:cNvSpPr/>
          <p:nvPr/>
        </p:nvSpPr>
        <p:spPr bwMode="auto">
          <a:xfrm>
            <a:off x="8036568" y="2586646"/>
            <a:ext cx="1927313" cy="1927313"/>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7" rIns="215072" bIns="172057" numCol="1" spcCol="0" rtlCol="0" fromWordArt="0" anchor="t" anchorCtr="0" forceAA="0" compatLnSpc="1">
            <a:prstTxWarp prst="textNoShape">
              <a:avLst/>
            </a:prstTxWarp>
            <a:noAutofit/>
          </a:bodyPr>
          <a:lstStyle/>
          <a:p>
            <a:pPr marL="0" marR="0" lvl="0" indent="0" algn="ctr" defTabSz="109658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circle1">
            <a:extLst>
              <a:ext uri="{FF2B5EF4-FFF2-40B4-BE49-F238E27FC236}">
                <a16:creationId xmlns:a16="http://schemas.microsoft.com/office/drawing/2014/main" id="{2C1691A3-3438-41FA-8262-50B020568054}"/>
              </a:ext>
            </a:extLst>
          </p:cNvPr>
          <p:cNvSpPr/>
          <p:nvPr/>
        </p:nvSpPr>
        <p:spPr bwMode="auto">
          <a:xfrm>
            <a:off x="2643169" y="2607513"/>
            <a:ext cx="1927313" cy="1927313"/>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7" rIns="215072" bIns="172057" numCol="1" spcCol="0" rtlCol="0" fromWordArt="0" anchor="t" anchorCtr="0" forceAA="0" compatLnSpc="1">
            <a:prstTxWarp prst="textNoShape">
              <a:avLst/>
            </a:prstTxWarp>
            <a:noAutofit/>
          </a:bodyPr>
          <a:lstStyle/>
          <a:p>
            <a:pPr marL="0" marR="0" lvl="0" indent="0" algn="ctr" defTabSz="109658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9B3468E7-6EE9-4F6D-8708-A085127FBF07}"/>
              </a:ext>
            </a:extLst>
          </p:cNvPr>
          <p:cNvSpPr>
            <a:spLocks noChangeAspect="1"/>
          </p:cNvSpPr>
          <p:nvPr/>
        </p:nvSpPr>
        <p:spPr bwMode="auto">
          <a:xfrm>
            <a:off x="5332062" y="2607513"/>
            <a:ext cx="1927313" cy="1927313"/>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7" rIns="215072" bIns="172057" numCol="1" spcCol="0" rtlCol="0" fromWordArt="0" anchor="t" anchorCtr="0" forceAA="0" compatLnSpc="1">
            <a:prstTxWarp prst="textNoShape">
              <a:avLst/>
            </a:prstTxWarp>
            <a:noAutofit/>
          </a:bodyPr>
          <a:lstStyle/>
          <a:p>
            <a:pPr marL="0" marR="0" lvl="0" indent="0" algn="ctr" defTabSz="1096587" rtl="0"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optimize">
            <a:extLst>
              <a:ext uri="{FF2B5EF4-FFF2-40B4-BE49-F238E27FC236}">
                <a16:creationId xmlns:a16="http://schemas.microsoft.com/office/drawing/2014/main" id="{20390DD5-1E2C-4F63-9BBE-F48C5D5C868E}"/>
              </a:ext>
            </a:extLst>
          </p:cNvPr>
          <p:cNvSpPr/>
          <p:nvPr/>
        </p:nvSpPr>
        <p:spPr bwMode="auto">
          <a:xfrm>
            <a:off x="7796725" y="4596760"/>
            <a:ext cx="2560881" cy="7784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1F50"/>
                </a:solidFill>
                <a:effectLst/>
                <a:uLnTx/>
                <a:uFillTx/>
                <a:latin typeface="Segoe UI"/>
                <a:ea typeface="+mn-ea"/>
                <a:cs typeface="Segoe UI Semilight" panose="020B0402040204020203" pitchFamily="34" charset="0"/>
              </a:rPr>
              <a:t>Engineered for Cloud </a:t>
            </a:r>
          </a:p>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1F50"/>
                </a:solidFill>
                <a:effectLst/>
                <a:uLnTx/>
                <a:uFillTx/>
                <a:latin typeface="Segoe UI"/>
                <a:ea typeface="+mn-ea"/>
                <a:cs typeface="Segoe UI Semilight" panose="020B0402040204020203" pitchFamily="34" charset="0"/>
              </a:rPr>
              <a:t>(ADO)</a:t>
            </a:r>
          </a:p>
        </p:txBody>
      </p:sp>
      <p:sp>
        <p:nvSpPr>
          <p:cNvPr id="20" name="empower">
            <a:extLst>
              <a:ext uri="{FF2B5EF4-FFF2-40B4-BE49-F238E27FC236}">
                <a16:creationId xmlns:a16="http://schemas.microsoft.com/office/drawing/2014/main" id="{452314B9-4031-45B1-9C3A-9C3407C5908E}"/>
              </a:ext>
            </a:extLst>
          </p:cNvPr>
          <p:cNvSpPr/>
          <p:nvPr/>
        </p:nvSpPr>
        <p:spPr bwMode="auto">
          <a:xfrm>
            <a:off x="5349481" y="4597158"/>
            <a:ext cx="1892472" cy="7784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1F50"/>
                </a:solidFill>
                <a:effectLst/>
                <a:uLnTx/>
                <a:uFillTx/>
                <a:latin typeface="Segoe UI"/>
                <a:ea typeface="+mn-ea"/>
                <a:cs typeface="Segoe UI Semilight" panose="020B0402040204020203" pitchFamily="34" charset="0"/>
              </a:rPr>
              <a:t>Moved up the Azure stack</a:t>
            </a:r>
          </a:p>
        </p:txBody>
      </p:sp>
      <p:sp>
        <p:nvSpPr>
          <p:cNvPr id="21" name="engage">
            <a:extLst>
              <a:ext uri="{FF2B5EF4-FFF2-40B4-BE49-F238E27FC236}">
                <a16:creationId xmlns:a16="http://schemas.microsoft.com/office/drawing/2014/main" id="{5688F0F7-3D55-449C-9DD8-9DB47A7E95CA}"/>
              </a:ext>
            </a:extLst>
          </p:cNvPr>
          <p:cNvSpPr/>
          <p:nvPr/>
        </p:nvSpPr>
        <p:spPr bwMode="auto">
          <a:xfrm>
            <a:off x="2551950" y="4716791"/>
            <a:ext cx="2081717" cy="5340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ctr" anchorCtr="0" forceAA="0" compatLnSpc="1">
            <a:prstTxWarp prst="textNoShape">
              <a:avLst/>
            </a:prstTxWarp>
            <a:sp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1F50"/>
                </a:solidFill>
                <a:effectLst/>
                <a:uLnTx/>
                <a:uFillTx/>
                <a:latin typeface="Segoe UI"/>
                <a:ea typeface="+mn-ea"/>
                <a:cs typeface="Segoe UI Semilight" panose="020B0402040204020203" pitchFamily="34" charset="0"/>
              </a:rPr>
              <a:t>Reduced Waste</a:t>
            </a:r>
          </a:p>
        </p:txBody>
      </p:sp>
      <p:pic>
        <p:nvPicPr>
          <p:cNvPr id="2" name="Picture 1">
            <a:extLst>
              <a:ext uri="{FF2B5EF4-FFF2-40B4-BE49-F238E27FC236}">
                <a16:creationId xmlns:a16="http://schemas.microsoft.com/office/drawing/2014/main" id="{EF7EA1E5-D229-4A34-8E8E-DC8E03A945AC}"/>
              </a:ext>
            </a:extLst>
          </p:cNvPr>
          <p:cNvPicPr>
            <a:picLocks noChangeAspect="1"/>
          </p:cNvPicPr>
          <p:nvPr/>
        </p:nvPicPr>
        <p:blipFill>
          <a:blip r:embed="rId3"/>
          <a:stretch>
            <a:fillRect/>
          </a:stretch>
        </p:blipFill>
        <p:spPr>
          <a:xfrm>
            <a:off x="5672341" y="2977112"/>
            <a:ext cx="1262369" cy="1188112"/>
          </a:xfrm>
          <a:prstGeom prst="rect">
            <a:avLst/>
          </a:prstGeom>
        </p:spPr>
      </p:pic>
      <p:pic>
        <p:nvPicPr>
          <p:cNvPr id="4" name="Picture 3">
            <a:extLst>
              <a:ext uri="{FF2B5EF4-FFF2-40B4-BE49-F238E27FC236}">
                <a16:creationId xmlns:a16="http://schemas.microsoft.com/office/drawing/2014/main" id="{FA20FC48-4416-4EF9-8C1B-308CC7483A76}"/>
              </a:ext>
            </a:extLst>
          </p:cNvPr>
          <p:cNvPicPr>
            <a:picLocks noChangeAspect="1"/>
          </p:cNvPicPr>
          <p:nvPr/>
        </p:nvPicPr>
        <p:blipFill>
          <a:blip r:embed="rId4"/>
          <a:stretch>
            <a:fillRect/>
          </a:stretch>
        </p:blipFill>
        <p:spPr>
          <a:xfrm>
            <a:off x="8308173" y="2952779"/>
            <a:ext cx="1385652" cy="1212445"/>
          </a:xfrm>
          <a:prstGeom prst="ellipse">
            <a:avLst/>
          </a:prstGeom>
          <a:ln>
            <a:noFill/>
          </a:ln>
          <a:effectLst>
            <a:softEdge rad="112500"/>
          </a:effectLst>
        </p:spPr>
      </p:pic>
      <p:pic>
        <p:nvPicPr>
          <p:cNvPr id="5" name="Picture 4">
            <a:extLst>
              <a:ext uri="{FF2B5EF4-FFF2-40B4-BE49-F238E27FC236}">
                <a16:creationId xmlns:a16="http://schemas.microsoft.com/office/drawing/2014/main" id="{57CA19DB-638C-44E2-BC03-EB448ADA8534}"/>
              </a:ext>
            </a:extLst>
          </p:cNvPr>
          <p:cNvPicPr>
            <a:picLocks noChangeAspect="1"/>
          </p:cNvPicPr>
          <p:nvPr/>
        </p:nvPicPr>
        <p:blipFill>
          <a:blip r:embed="rId5"/>
          <a:stretch>
            <a:fillRect/>
          </a:stretch>
        </p:blipFill>
        <p:spPr>
          <a:xfrm>
            <a:off x="2869198" y="2802644"/>
            <a:ext cx="1447221" cy="1537049"/>
          </a:xfrm>
          <a:prstGeom prst="ellipse">
            <a:avLst/>
          </a:prstGeom>
          <a:ln>
            <a:noFill/>
          </a:ln>
          <a:effectLst>
            <a:softEdge rad="112500"/>
          </a:effectLst>
        </p:spPr>
      </p:pic>
    </p:spTree>
    <p:extLst>
      <p:ext uri="{BB962C8B-B14F-4D97-AF65-F5344CB8AC3E}">
        <p14:creationId xmlns:p14="http://schemas.microsoft.com/office/powerpoint/2010/main" val="818276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400"/>
                                        <p:tgtEl>
                                          <p:spTgt spid="21"/>
                                        </p:tgtEl>
                                      </p:cBhvr>
                                    </p:animEffect>
                                  </p:childTnLst>
                                </p:cTn>
                              </p:par>
                              <p:par>
                                <p:cTn id="8" presetID="42" presetClass="path" presetSubtype="0" decel="100000" fill="hold" grpId="1" nodeType="withEffect">
                                  <p:stCondLst>
                                    <p:cond delay="100"/>
                                  </p:stCondLst>
                                  <p:childTnLst>
                                    <p:animMotion origin="layout" path="M -2.89252E-6 -3.21834E-6 L -2.89252E-6 0.09624 " pathEditMode="relative" rAng="0" ptsTypes="AA">
                                      <p:cBhvr>
                                        <p:cTn id="9" dur="700" spd="-100000" fill="hold"/>
                                        <p:tgtEl>
                                          <p:spTgt spid="21"/>
                                        </p:tgtEl>
                                        <p:attrNameLst>
                                          <p:attrName>ppt_x</p:attrName>
                                          <p:attrName>ppt_y</p:attrName>
                                        </p:attrNameLst>
                                      </p:cBhvr>
                                      <p:rCtr x="0" y="4812"/>
                                    </p:animMotion>
                                  </p:childTnLst>
                                </p:cTn>
                              </p:par>
                              <p:par>
                                <p:cTn id="10" presetID="10" presetClass="entr" presetSubtype="0" fill="hold" grpId="0" nodeType="withEffect">
                                  <p:stCondLst>
                                    <p:cond delay="4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42" presetClass="path" presetSubtype="0" decel="100000" fill="hold" grpId="1" nodeType="withEffect">
                                  <p:stCondLst>
                                    <p:cond delay="150"/>
                                  </p:stCondLst>
                                  <p:childTnLst>
                                    <p:animMotion origin="layout" path="M 1.30202E-7 -3.21834E-6 L 1.30202E-7 0.09624 " pathEditMode="relative" rAng="0" ptsTypes="AA">
                                      <p:cBhvr>
                                        <p:cTn id="14" dur="700" spd="-100000" fill="hold"/>
                                        <p:tgtEl>
                                          <p:spTgt spid="20"/>
                                        </p:tgtEl>
                                        <p:attrNameLst>
                                          <p:attrName>ppt_x</p:attrName>
                                          <p:attrName>ppt_y</p:attrName>
                                        </p:attrNameLst>
                                      </p:cBhvr>
                                      <p:rCtr x="0" y="4812"/>
                                    </p:animMotion>
                                  </p:childTnLst>
                                </p:cTn>
                              </p:par>
                              <p:par>
                                <p:cTn id="15" presetID="10" presetClass="entr" presetSubtype="0" fill="hold" grpId="0" nodeType="withEffect">
                                  <p:stCondLst>
                                    <p:cond delay="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400"/>
                                        <p:tgtEl>
                                          <p:spTgt spid="19"/>
                                        </p:tgtEl>
                                      </p:cBhvr>
                                    </p:animEffect>
                                  </p:childTnLst>
                                </p:cTn>
                              </p:par>
                              <p:par>
                                <p:cTn id="18" presetID="42" presetClass="path" presetSubtype="0" decel="100000" fill="hold" grpId="1" nodeType="withEffect">
                                  <p:stCondLst>
                                    <p:cond delay="200"/>
                                  </p:stCondLst>
                                  <p:childTnLst>
                                    <p:animMotion origin="layout" path="M -4.49579E-6 -3.21834E-6 L -4.49579E-6 0.09624 " pathEditMode="relative" rAng="0" ptsTypes="AA">
                                      <p:cBhvr>
                                        <p:cTn id="19" dur="700" spd="-100000" fill="hold"/>
                                        <p:tgtEl>
                                          <p:spTgt spid="1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21" grpId="0"/>
      <p:bldP spid="2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F13B6-CFFC-4DEE-A6FE-2FFAE1D12F54}"/>
              </a:ext>
            </a:extLst>
          </p:cNvPr>
          <p:cNvSpPr>
            <a:spLocks noGrp="1"/>
          </p:cNvSpPr>
          <p:nvPr>
            <p:ph type="title"/>
          </p:nvPr>
        </p:nvSpPr>
        <p:spPr>
          <a:xfrm>
            <a:off x="838200" y="365126"/>
            <a:ext cx="10515600" cy="721728"/>
          </a:xfrm>
        </p:spPr>
        <p:txBody>
          <a:bodyPr/>
          <a:lstStyle/>
          <a:p>
            <a:r>
              <a:rPr lang="en-US" dirty="0"/>
              <a:t>Reduce Waste</a:t>
            </a:r>
          </a:p>
        </p:txBody>
      </p:sp>
      <p:sp>
        <p:nvSpPr>
          <p:cNvPr id="5" name="TextBox 4">
            <a:extLst>
              <a:ext uri="{FF2B5EF4-FFF2-40B4-BE49-F238E27FC236}">
                <a16:creationId xmlns:a16="http://schemas.microsoft.com/office/drawing/2014/main" id="{B9D00445-0C29-474A-99F2-FA40F6B821FF}"/>
              </a:ext>
            </a:extLst>
          </p:cNvPr>
          <p:cNvSpPr txBox="1"/>
          <p:nvPr/>
        </p:nvSpPr>
        <p:spPr>
          <a:xfrm>
            <a:off x="838200" y="1213009"/>
            <a:ext cx="7800474" cy="5016758"/>
          </a:xfrm>
          <a:prstGeom prst="rect">
            <a:avLst/>
          </a:prstGeom>
          <a:noFill/>
        </p:spPr>
        <p:txBody>
          <a:bodyPr wrap="square" rtlCol="0">
            <a:spAutoFit/>
          </a:bodyPr>
          <a:lstStyle/>
          <a:p>
            <a:r>
              <a:rPr lang="en-US" sz="1600" dirty="0">
                <a:latin typeface="Segoe UI" panose="020B0502040204020203" pitchFamily="34" charset="0"/>
                <a:cs typeface="Segoe UI" panose="020B0502040204020203" pitchFamily="34" charset="0"/>
              </a:rPr>
              <a:t>Unattached Disks </a:t>
            </a:r>
          </a:p>
          <a:p>
            <a:r>
              <a:rPr lang="en-US" sz="1600" dirty="0">
                <a:latin typeface="Segoe UI" panose="020B0502040204020203" pitchFamily="34" charset="0"/>
                <a:cs typeface="Segoe UI" panose="020B0502040204020203" pitchFamily="34" charset="0"/>
                <a:hlinkClick r:id="rId2"/>
              </a:rPr>
              <a:t>https://docs.microsoft.com/en-us/azure/virtual-machines/windows/find-unattached-disks</a:t>
            </a:r>
            <a:endParaRPr lang="en-US" sz="16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Azure Hybrid Benefit for Windows and SQL servers (</a:t>
            </a:r>
            <a:r>
              <a:rPr lang="en-US" sz="1600" dirty="0" err="1">
                <a:latin typeface="Segoe UI" panose="020B0502040204020203" pitchFamily="34" charset="0"/>
                <a:cs typeface="Segoe UI" panose="020B0502040204020203" pitchFamily="34" charset="0"/>
              </a:rPr>
              <a:t>upto</a:t>
            </a:r>
            <a:r>
              <a:rPr lang="en-US" sz="1600" dirty="0">
                <a:latin typeface="Segoe UI" panose="020B0502040204020203" pitchFamily="34" charset="0"/>
                <a:cs typeface="Segoe UI" panose="020B0502040204020203" pitchFamily="34" charset="0"/>
              </a:rPr>
              <a:t> 40% additional savings)</a:t>
            </a:r>
          </a:p>
          <a:p>
            <a:endParaRPr lang="en-US" sz="1600" dirty="0">
              <a:latin typeface="Segoe UI" panose="020B0502040204020203" pitchFamily="34" charset="0"/>
              <a:cs typeface="Segoe UI" panose="020B0502040204020203" pitchFamily="34" charset="0"/>
            </a:endParaRPr>
          </a:p>
          <a:p>
            <a:r>
              <a:rPr lang="en-US" sz="1600" dirty="0">
                <a:latin typeface="Segoe UI" panose="020B0502040204020203" pitchFamily="34" charset="0"/>
                <a:cs typeface="Segoe UI" panose="020B0502040204020203" pitchFamily="34" charset="0"/>
              </a:rPr>
              <a:t>Azure Advisor Recommendations - Right Sizing\shutdown underutilized compute</a:t>
            </a:r>
          </a:p>
          <a:p>
            <a:r>
              <a:rPr lang="en-US" sz="1600" dirty="0">
                <a:latin typeface="Segoe UI" panose="020B0502040204020203" pitchFamily="34" charset="0"/>
                <a:cs typeface="Segoe UI" panose="020B0502040204020203" pitchFamily="34" charset="0"/>
                <a:hlinkClick r:id="rId3"/>
              </a:rPr>
              <a:t>https://docs.microsoft.com/en-us/azure/advisor/advisor-cost-recommendations</a:t>
            </a:r>
            <a:endParaRPr lang="en-US" sz="16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a:p>
            <a:r>
              <a:rPr lang="en-US" sz="1200" b="0" i="0" dirty="0">
                <a:effectLst/>
                <a:highlight>
                  <a:srgbClr val="FFFF00"/>
                </a:highlight>
                <a:latin typeface="Segoe UI" panose="020B0502040204020203" pitchFamily="34" charset="0"/>
              </a:rPr>
              <a:t>Once you implement a recommendation, it can take up to a day for Advisor to recognize that</a:t>
            </a:r>
            <a:r>
              <a:rPr lang="en-US" sz="1400" b="0" i="0" dirty="0">
                <a:effectLst/>
                <a:latin typeface="Segoe UI" panose="020B0502040204020203" pitchFamily="34" charset="0"/>
              </a:rPr>
              <a:t>.</a:t>
            </a:r>
          </a:p>
          <a:p>
            <a:endParaRPr lang="en-US" sz="1400" dirty="0">
              <a:latin typeface="Segoe UI" panose="020B0502040204020203" pitchFamily="34" charset="0"/>
            </a:endParaRPr>
          </a:p>
          <a:p>
            <a:r>
              <a:rPr lang="en-US" sz="1600" dirty="0">
                <a:latin typeface="Segoe UI" panose="020B0502040204020203" pitchFamily="34" charset="0"/>
              </a:rPr>
              <a:t>Reserved Instances (RI)</a:t>
            </a:r>
          </a:p>
          <a:p>
            <a:r>
              <a:rPr lang="en-US" sz="1600" dirty="0">
                <a:latin typeface="Segoe UI" panose="020B0502040204020203" pitchFamily="34" charset="0"/>
                <a:hlinkClick r:id="rId4"/>
              </a:rPr>
              <a:t>https://docs.microsoft.com/en-us/azure/advisor/advisor-cost-recommendations#buy-reserved-instances-for-several-resource-types-to-save-over-your-pay-as-you-go-costs</a:t>
            </a:r>
            <a:endParaRPr lang="en-US" sz="1600" dirty="0">
              <a:latin typeface="Segoe UI" panose="020B0502040204020203" pitchFamily="34" charset="0"/>
            </a:endParaRPr>
          </a:p>
          <a:p>
            <a:endParaRPr lang="en-US" sz="1400" dirty="0">
              <a:latin typeface="Segoe UI" panose="020B0502040204020203" pitchFamily="34" charset="0"/>
            </a:endParaRPr>
          </a:p>
          <a:p>
            <a:r>
              <a:rPr lang="en-US" sz="1400" dirty="0">
                <a:latin typeface="Segoe UI" panose="020B0502040204020203" pitchFamily="34" charset="0"/>
              </a:rPr>
              <a:t>Optimize workloads by using RI (Shared or Single)</a:t>
            </a:r>
          </a:p>
          <a:p>
            <a:endParaRPr lang="en-US" sz="1400" dirty="0">
              <a:latin typeface="Segoe UI" panose="020B0502040204020203" pitchFamily="34" charset="0"/>
            </a:endParaRPr>
          </a:p>
          <a:p>
            <a:r>
              <a:rPr lang="en-US" sz="1400" dirty="0">
                <a:latin typeface="Segoe UI" panose="020B0502040204020203" pitchFamily="34" charset="0"/>
              </a:rPr>
              <a:t>Environments: DEV\STG\QA\ 24/7? Auto shutdown, Auto Scale, Burstable SKUs</a:t>
            </a:r>
          </a:p>
          <a:p>
            <a:endParaRPr lang="en-US" sz="1400" dirty="0">
              <a:latin typeface="Segoe UI" panose="020B0502040204020203" pitchFamily="34" charset="0"/>
            </a:endParaRPr>
          </a:p>
          <a:p>
            <a:endParaRPr lang="en-US" sz="1400" dirty="0"/>
          </a:p>
        </p:txBody>
      </p:sp>
    </p:spTree>
    <p:extLst>
      <p:ext uri="{BB962C8B-B14F-4D97-AF65-F5344CB8AC3E}">
        <p14:creationId xmlns:p14="http://schemas.microsoft.com/office/powerpoint/2010/main" val="10228601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085-AE93-4C96-8C09-47A1C3F5B0CA}"/>
              </a:ext>
            </a:extLst>
          </p:cNvPr>
          <p:cNvSpPr>
            <a:spLocks noGrp="1"/>
          </p:cNvSpPr>
          <p:nvPr>
            <p:ph type="title"/>
          </p:nvPr>
        </p:nvSpPr>
        <p:spPr/>
        <p:txBody>
          <a:bodyPr/>
          <a:lstStyle/>
          <a:p>
            <a:r>
              <a:rPr lang="en-US" dirty="0"/>
              <a:t>Choose the right Azure compute service</a:t>
            </a:r>
          </a:p>
        </p:txBody>
      </p:sp>
      <p:sp>
        <p:nvSpPr>
          <p:cNvPr id="6" name="TextBox 5">
            <a:extLst>
              <a:ext uri="{FF2B5EF4-FFF2-40B4-BE49-F238E27FC236}">
                <a16:creationId xmlns:a16="http://schemas.microsoft.com/office/drawing/2014/main" id="{1862969F-7AEE-40AB-B4F0-56B682FE069C}"/>
              </a:ext>
            </a:extLst>
          </p:cNvPr>
          <p:cNvSpPr txBox="1"/>
          <p:nvPr/>
        </p:nvSpPr>
        <p:spPr>
          <a:xfrm>
            <a:off x="588263" y="6438073"/>
            <a:ext cx="10537372" cy="276999"/>
          </a:xfrm>
          <a:prstGeom prst="rect">
            <a:avLst/>
          </a:prstGeom>
          <a:noFill/>
        </p:spPr>
        <p:txBody>
          <a:bodyPr wrap="square">
            <a:spAutoFit/>
          </a:bodyPr>
          <a:lstStyle/>
          <a:p>
            <a:r>
              <a:rPr lang="en-US" sz="1200">
                <a:hlinkClick r:id="rId3"/>
              </a:rPr>
              <a:t>aka.ms/computedecisiontree</a:t>
            </a:r>
            <a:endParaRPr lang="en-US" sz="1200"/>
          </a:p>
        </p:txBody>
      </p:sp>
      <p:sp>
        <p:nvSpPr>
          <p:cNvPr id="7" name="Rectangle 6">
            <a:extLst>
              <a:ext uri="{FF2B5EF4-FFF2-40B4-BE49-F238E27FC236}">
                <a16:creationId xmlns:a16="http://schemas.microsoft.com/office/drawing/2014/main" id="{AC8D96C2-F0DD-7249-AA1B-69F44CA6BCC4}"/>
              </a:ext>
            </a:extLst>
          </p:cNvPr>
          <p:cNvSpPr/>
          <p:nvPr/>
        </p:nvSpPr>
        <p:spPr bwMode="auto">
          <a:xfrm>
            <a:off x="0" y="0"/>
            <a:ext cx="12192000" cy="6858000"/>
          </a:xfrm>
          <a:prstGeom prst="rect">
            <a:avLst/>
          </a:prstGeom>
          <a:solidFill>
            <a:schemeClr val="tx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E2BB3B97-CD6A-461E-A379-A86379349F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7660" y="298341"/>
            <a:ext cx="7936681" cy="6261318"/>
          </a:xfrm>
          <a:prstGeom prst="rect">
            <a:avLst/>
          </a:prstGeom>
        </p:spPr>
      </p:pic>
    </p:spTree>
    <p:extLst>
      <p:ext uri="{BB962C8B-B14F-4D97-AF65-F5344CB8AC3E}">
        <p14:creationId xmlns:p14="http://schemas.microsoft.com/office/powerpoint/2010/main" val="162459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97085-AE93-4C96-8C09-47A1C3F5B0CA}"/>
              </a:ext>
            </a:extLst>
          </p:cNvPr>
          <p:cNvSpPr>
            <a:spLocks noGrp="1"/>
          </p:cNvSpPr>
          <p:nvPr>
            <p:ph type="title"/>
          </p:nvPr>
        </p:nvSpPr>
        <p:spPr/>
        <p:txBody>
          <a:bodyPr/>
          <a:lstStyle/>
          <a:p>
            <a:r>
              <a:rPr lang="en-US"/>
              <a:t>Choose the right Azure compute service</a:t>
            </a:r>
          </a:p>
        </p:txBody>
      </p:sp>
      <p:sp>
        <p:nvSpPr>
          <p:cNvPr id="4" name="Oval 3">
            <a:extLst>
              <a:ext uri="{FF2B5EF4-FFF2-40B4-BE49-F238E27FC236}">
                <a16:creationId xmlns:a16="http://schemas.microsoft.com/office/drawing/2014/main" id="{105445D7-40A5-493C-9934-6E2ACD043A0D}"/>
              </a:ext>
            </a:extLst>
          </p:cNvPr>
          <p:cNvSpPr/>
          <p:nvPr/>
        </p:nvSpPr>
        <p:spPr bwMode="auto">
          <a:xfrm>
            <a:off x="11146537" y="505599"/>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000000"/>
                </a:solidFill>
                <a:ea typeface="Segoe UI" pitchFamily="34" charset="0"/>
                <a:cs typeface="Segoe UI" pitchFamily="34" charset="0"/>
              </a:rPr>
              <a:t>6</a:t>
            </a:r>
          </a:p>
        </p:txBody>
      </p:sp>
      <p:sp>
        <p:nvSpPr>
          <p:cNvPr id="6" name="TextBox 5">
            <a:extLst>
              <a:ext uri="{FF2B5EF4-FFF2-40B4-BE49-F238E27FC236}">
                <a16:creationId xmlns:a16="http://schemas.microsoft.com/office/drawing/2014/main" id="{1862969F-7AEE-40AB-B4F0-56B682FE069C}"/>
              </a:ext>
            </a:extLst>
          </p:cNvPr>
          <p:cNvSpPr txBox="1"/>
          <p:nvPr/>
        </p:nvSpPr>
        <p:spPr>
          <a:xfrm>
            <a:off x="588263" y="6438073"/>
            <a:ext cx="10537372" cy="276999"/>
          </a:xfrm>
          <a:prstGeom prst="rect">
            <a:avLst/>
          </a:prstGeom>
          <a:noFill/>
        </p:spPr>
        <p:txBody>
          <a:bodyPr wrap="square">
            <a:spAutoFit/>
          </a:bodyPr>
          <a:lstStyle/>
          <a:p>
            <a:r>
              <a:rPr lang="en-US" sz="1200">
                <a:hlinkClick r:id="rId3"/>
              </a:rPr>
              <a:t>aka.ms/computedecisiontree</a:t>
            </a:r>
            <a:endParaRPr lang="en-US" sz="1200"/>
          </a:p>
        </p:txBody>
      </p:sp>
      <p:sp>
        <p:nvSpPr>
          <p:cNvPr id="7" name="Rectangle 6">
            <a:extLst>
              <a:ext uri="{FF2B5EF4-FFF2-40B4-BE49-F238E27FC236}">
                <a16:creationId xmlns:a16="http://schemas.microsoft.com/office/drawing/2014/main" id="{AC8D96C2-F0DD-7249-AA1B-69F44CA6BCC4}"/>
              </a:ext>
            </a:extLst>
          </p:cNvPr>
          <p:cNvSpPr/>
          <p:nvPr/>
        </p:nvSpPr>
        <p:spPr bwMode="auto">
          <a:xfrm>
            <a:off x="0" y="0"/>
            <a:ext cx="12192000" cy="685800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E5C0B49D-8DA2-0040-B312-B37ECD8AB9AC}"/>
              </a:ext>
            </a:extLst>
          </p:cNvPr>
          <p:cNvPicPr>
            <a:picLocks noChangeAspect="1"/>
          </p:cNvPicPr>
          <p:nvPr/>
        </p:nvPicPr>
        <p:blipFill>
          <a:blip r:embed="rId4"/>
          <a:stretch>
            <a:fillRect/>
          </a:stretch>
        </p:blipFill>
        <p:spPr>
          <a:xfrm>
            <a:off x="-500063" y="-46077"/>
            <a:ext cx="15306675" cy="12084217"/>
          </a:xfrm>
          <a:prstGeom prst="rect">
            <a:avLst/>
          </a:prstGeom>
        </p:spPr>
      </p:pic>
    </p:spTree>
    <p:extLst>
      <p:ext uri="{BB962C8B-B14F-4D97-AF65-F5344CB8AC3E}">
        <p14:creationId xmlns:p14="http://schemas.microsoft.com/office/powerpoint/2010/main" val="36363303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BD0615-0136-5849-8279-484376D8BA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500063" y="-46077"/>
            <a:ext cx="15306675" cy="12084217"/>
          </a:xfrm>
          <a:prstGeom prst="rect">
            <a:avLst/>
          </a:prstGeom>
        </p:spPr>
      </p:pic>
      <p:pic>
        <p:nvPicPr>
          <p:cNvPr id="4" name="Picture 3">
            <a:extLst>
              <a:ext uri="{FF2B5EF4-FFF2-40B4-BE49-F238E27FC236}">
                <a16:creationId xmlns:a16="http://schemas.microsoft.com/office/drawing/2014/main" id="{7D9616D0-3880-7F4D-9746-F3CBFA4487FE}"/>
              </a:ext>
            </a:extLst>
          </p:cNvPr>
          <p:cNvPicPr>
            <a:picLocks noChangeAspect="1"/>
          </p:cNvPicPr>
          <p:nvPr/>
        </p:nvPicPr>
        <p:blipFill rotWithShape="1">
          <a:blip r:embed="rId4"/>
          <a:srcRect l="22402" r="41568" b="79638"/>
          <a:stretch/>
        </p:blipFill>
        <p:spPr>
          <a:xfrm>
            <a:off x="2928938" y="-46077"/>
            <a:ext cx="5514976" cy="2460665"/>
          </a:xfrm>
          <a:prstGeom prst="rect">
            <a:avLst/>
          </a:prstGeom>
        </p:spPr>
      </p:pic>
      <mc:AlternateContent xmlns:mc="http://schemas.openxmlformats.org/markup-compatibility/2006">
        <mc:Choice xmlns:p14="http://schemas.microsoft.com/office/powerpoint/2010/main" Requires="p14">
          <p:contentPart p14:bwMode="auto" r:id="rId5">
            <p14:nvContentPartPr>
              <p14:cNvPr id="14" name="Ink 13">
                <a:extLst>
                  <a:ext uri="{FF2B5EF4-FFF2-40B4-BE49-F238E27FC236}">
                    <a16:creationId xmlns:a16="http://schemas.microsoft.com/office/drawing/2014/main" id="{1D07783E-6986-DD43-A47B-A297AF8D7ABB}"/>
                  </a:ext>
                </a:extLst>
              </p14:cNvPr>
              <p14:cNvContentPartPr/>
              <p14:nvPr/>
            </p14:nvContentPartPr>
            <p14:xfrm>
              <a:off x="3017093" y="1721025"/>
              <a:ext cx="1500840" cy="46800"/>
            </p14:xfrm>
          </p:contentPart>
        </mc:Choice>
        <mc:Fallback>
          <p:pic>
            <p:nvPicPr>
              <p:cNvPr id="14" name="Ink 13">
                <a:extLst>
                  <a:ext uri="{FF2B5EF4-FFF2-40B4-BE49-F238E27FC236}">
                    <a16:creationId xmlns:a16="http://schemas.microsoft.com/office/drawing/2014/main" id="{1D07783E-6986-DD43-A47B-A297AF8D7ABB}"/>
                  </a:ext>
                </a:extLst>
              </p:cNvPr>
              <p:cNvPicPr/>
              <p:nvPr/>
            </p:nvPicPr>
            <p:blipFill>
              <a:blip r:embed="rId6"/>
              <a:stretch>
                <a:fillRect/>
              </a:stretch>
            </p:blipFill>
            <p:spPr>
              <a:xfrm>
                <a:off x="2927093" y="1539630"/>
                <a:ext cx="1680480" cy="409228"/>
              </a:xfrm>
              <a:prstGeom prst="rect">
                <a:avLst/>
              </a:prstGeom>
            </p:spPr>
          </p:pic>
        </mc:Fallback>
      </mc:AlternateContent>
    </p:spTree>
    <p:extLst>
      <p:ext uri="{BB962C8B-B14F-4D97-AF65-F5344CB8AC3E}">
        <p14:creationId xmlns:p14="http://schemas.microsoft.com/office/powerpoint/2010/main" val="574535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BD0615-0136-5849-8279-484376D8BA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500063" y="-46077"/>
            <a:ext cx="15306675" cy="12084217"/>
          </a:xfrm>
          <a:prstGeom prst="rect">
            <a:avLst/>
          </a:prstGeom>
        </p:spPr>
      </p:pic>
      <p:pic>
        <p:nvPicPr>
          <p:cNvPr id="5" name="Picture 4">
            <a:extLst>
              <a:ext uri="{FF2B5EF4-FFF2-40B4-BE49-F238E27FC236}">
                <a16:creationId xmlns:a16="http://schemas.microsoft.com/office/drawing/2014/main" id="{9AC652BD-461E-2A4E-BABB-6C9E6A2AAB8C}"/>
              </a:ext>
            </a:extLst>
          </p:cNvPr>
          <p:cNvPicPr>
            <a:picLocks noChangeAspect="1"/>
          </p:cNvPicPr>
          <p:nvPr/>
        </p:nvPicPr>
        <p:blipFill rotWithShape="1">
          <a:blip r:embed="rId4"/>
          <a:srcRect r="41568" b="62612"/>
          <a:stretch/>
        </p:blipFill>
        <p:spPr>
          <a:xfrm>
            <a:off x="-500062" y="-46077"/>
            <a:ext cx="8943976" cy="4518065"/>
          </a:xfrm>
          <a:prstGeom prst="rect">
            <a:avLst/>
          </a:prstGeom>
        </p:spPr>
      </p:pic>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30103C03-6E30-B142-A8D4-788697720A6D}"/>
                  </a:ext>
                </a:extLst>
              </p14:cNvPr>
              <p14:cNvContentPartPr/>
              <p14:nvPr/>
            </p14:nvContentPartPr>
            <p14:xfrm>
              <a:off x="1403573" y="2439225"/>
              <a:ext cx="73080" cy="1872000"/>
            </p14:xfrm>
          </p:contentPart>
        </mc:Choice>
        <mc:Fallback>
          <p:pic>
            <p:nvPicPr>
              <p:cNvPr id="7" name="Ink 6">
                <a:extLst>
                  <a:ext uri="{FF2B5EF4-FFF2-40B4-BE49-F238E27FC236}">
                    <a16:creationId xmlns:a16="http://schemas.microsoft.com/office/drawing/2014/main" id="{30103C03-6E30-B142-A8D4-788697720A6D}"/>
                  </a:ext>
                </a:extLst>
              </p:cNvPr>
              <p:cNvPicPr/>
              <p:nvPr/>
            </p:nvPicPr>
            <p:blipFill>
              <a:blip r:embed="rId6"/>
              <a:stretch>
                <a:fillRect/>
              </a:stretch>
            </p:blipFill>
            <p:spPr>
              <a:xfrm>
                <a:off x="1313573" y="2259225"/>
                <a:ext cx="252720" cy="22316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8" name="Ink 7">
                <a:extLst>
                  <a:ext uri="{FF2B5EF4-FFF2-40B4-BE49-F238E27FC236}">
                    <a16:creationId xmlns:a16="http://schemas.microsoft.com/office/drawing/2014/main" id="{07F463E2-DD9B-664B-9719-E61A10551D86}"/>
                  </a:ext>
                </a:extLst>
              </p14:cNvPr>
              <p14:cNvContentPartPr/>
              <p14:nvPr/>
            </p14:nvContentPartPr>
            <p14:xfrm>
              <a:off x="3017093" y="1721025"/>
              <a:ext cx="1500840" cy="46800"/>
            </p14:xfrm>
          </p:contentPart>
        </mc:Choice>
        <mc:Fallback>
          <p:pic>
            <p:nvPicPr>
              <p:cNvPr id="8" name="Ink 7">
                <a:extLst>
                  <a:ext uri="{FF2B5EF4-FFF2-40B4-BE49-F238E27FC236}">
                    <a16:creationId xmlns:a16="http://schemas.microsoft.com/office/drawing/2014/main" id="{07F463E2-DD9B-664B-9719-E61A10551D86}"/>
                  </a:ext>
                </a:extLst>
              </p:cNvPr>
              <p:cNvPicPr/>
              <p:nvPr/>
            </p:nvPicPr>
            <p:blipFill>
              <a:blip r:embed="rId8"/>
              <a:stretch>
                <a:fillRect/>
              </a:stretch>
            </p:blipFill>
            <p:spPr>
              <a:xfrm>
                <a:off x="2927093" y="1539630"/>
                <a:ext cx="1680480" cy="409228"/>
              </a:xfrm>
              <a:prstGeom prst="rect">
                <a:avLst/>
              </a:prstGeom>
            </p:spPr>
          </p:pic>
        </mc:Fallback>
      </mc:AlternateContent>
    </p:spTree>
    <p:extLst>
      <p:ext uri="{BB962C8B-B14F-4D97-AF65-F5344CB8AC3E}">
        <p14:creationId xmlns:p14="http://schemas.microsoft.com/office/powerpoint/2010/main" val="34807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BD0615-0136-5849-8279-484376D8BA5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0"/>
                    </a14:imgEffect>
                  </a14:imgLayer>
                </a14:imgProps>
              </a:ext>
            </a:extLst>
          </a:blip>
          <a:stretch>
            <a:fillRect/>
          </a:stretch>
        </p:blipFill>
        <p:spPr>
          <a:xfrm>
            <a:off x="-142863" y="-4460932"/>
            <a:ext cx="15306675" cy="12084217"/>
          </a:xfrm>
          <a:prstGeom prst="rect">
            <a:avLst/>
          </a:prstGeom>
        </p:spPr>
      </p:pic>
      <p:pic>
        <p:nvPicPr>
          <p:cNvPr id="4" name="Picture 3">
            <a:extLst>
              <a:ext uri="{FF2B5EF4-FFF2-40B4-BE49-F238E27FC236}">
                <a16:creationId xmlns:a16="http://schemas.microsoft.com/office/drawing/2014/main" id="{D90ECD8E-2009-FB44-8D59-E66194317959}"/>
              </a:ext>
            </a:extLst>
          </p:cNvPr>
          <p:cNvPicPr>
            <a:picLocks noChangeAspect="1"/>
          </p:cNvPicPr>
          <p:nvPr/>
        </p:nvPicPr>
        <p:blipFill rotWithShape="1">
          <a:blip r:embed="rId4"/>
          <a:srcRect t="31240" r="67050" b="35891"/>
          <a:stretch/>
        </p:blipFill>
        <p:spPr>
          <a:xfrm>
            <a:off x="-142863" y="-685817"/>
            <a:ext cx="5043488" cy="397194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CD0E06E5-AC30-A147-A621-87C458B163D0}"/>
                  </a:ext>
                </a:extLst>
              </p14:cNvPr>
              <p14:cNvContentPartPr/>
              <p14:nvPr/>
            </p14:nvContentPartPr>
            <p14:xfrm>
              <a:off x="1777973" y="1280025"/>
              <a:ext cx="51120" cy="1855440"/>
            </p14:xfrm>
          </p:contentPart>
        </mc:Choice>
        <mc:Fallback>
          <p:pic>
            <p:nvPicPr>
              <p:cNvPr id="6" name="Ink 5">
                <a:extLst>
                  <a:ext uri="{FF2B5EF4-FFF2-40B4-BE49-F238E27FC236}">
                    <a16:creationId xmlns:a16="http://schemas.microsoft.com/office/drawing/2014/main" id="{CD0E06E5-AC30-A147-A621-87C458B163D0}"/>
                  </a:ext>
                </a:extLst>
              </p:cNvPr>
              <p:cNvPicPr/>
              <p:nvPr/>
            </p:nvPicPr>
            <p:blipFill>
              <a:blip r:embed="rId6"/>
              <a:stretch>
                <a:fillRect/>
              </a:stretch>
            </p:blipFill>
            <p:spPr>
              <a:xfrm>
                <a:off x="1687973" y="1099990"/>
                <a:ext cx="230760" cy="2215150"/>
              </a:xfrm>
              <a:prstGeom prst="rect">
                <a:avLst/>
              </a:prstGeom>
            </p:spPr>
          </p:pic>
        </mc:Fallback>
      </mc:AlternateContent>
    </p:spTree>
    <p:extLst>
      <p:ext uri="{BB962C8B-B14F-4D97-AF65-F5344CB8AC3E}">
        <p14:creationId xmlns:p14="http://schemas.microsoft.com/office/powerpoint/2010/main" val="2989601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11880</TotalTime>
  <Words>1483</Words>
  <Application>Microsoft Office PowerPoint</Application>
  <PresentationFormat>Widescreen</PresentationFormat>
  <Paragraphs>118</Paragraphs>
  <Slides>17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Segoe UI</vt:lpstr>
      <vt:lpstr>Times New Roman</vt:lpstr>
      <vt:lpstr>Wingdings</vt:lpstr>
      <vt:lpstr>Office Theme</vt:lpstr>
      <vt:lpstr>Current Azure Architecture</vt:lpstr>
      <vt:lpstr>Cost Optimization Process</vt:lpstr>
      <vt:lpstr>How can we save money?</vt:lpstr>
      <vt:lpstr>Reduce Waste</vt:lpstr>
      <vt:lpstr>Choose the right Azure compute service</vt:lpstr>
      <vt:lpstr>Choose the right Azure compute service</vt:lpstr>
      <vt:lpstr>PowerPoint Presentation</vt:lpstr>
      <vt:lpstr>PowerPoint Presentation</vt:lpstr>
      <vt:lpstr>PowerPoint Presentation</vt:lpstr>
      <vt:lpstr>PowerPoint Presentation</vt:lpstr>
      <vt:lpstr>Choose the right Azure compute service</vt:lpstr>
      <vt:lpstr>Azure Migrate tool – (onboarding assistance Sample)</vt:lpstr>
      <vt:lpstr>Azure Target (Sample)</vt:lpstr>
      <vt:lpstr>Wall of Fame – Live Site Reviews (Sample)</vt:lpstr>
      <vt:lpstr>ACM PowerBi Template App (Demo)</vt:lpstr>
      <vt:lpstr>The Direct APIs for Cost Optimization  </vt:lpstr>
      <vt:lpstr>Current Azure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Azure Architecture</dc:title>
  <dc:creator>Tanuja Shah</dc:creator>
  <cp:lastModifiedBy>Wayne Meyer</cp:lastModifiedBy>
  <cp:revision>9</cp:revision>
  <dcterms:created xsi:type="dcterms:W3CDTF">2020-10-20T18:11:35Z</dcterms:created>
  <dcterms:modified xsi:type="dcterms:W3CDTF">2021-02-17T20:13:40Z</dcterms:modified>
</cp:coreProperties>
</file>